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12192000"/>
  <p:notesSz cx="6858000" cy="9144000"/>
  <p:embeddedFontLst>
    <p:embeddedFont>
      <p:font typeface="Quattrocento Sans"/>
      <p:regular r:id="rId58"/>
      <p:bold r:id="rId59"/>
      <p:italic r:id="rId60"/>
      <p:boldItalic r:id="rId61"/>
    </p:embeddedFont>
    <p:embeddedFont>
      <p:font typeface="Century Gothic"/>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6" roundtripDataSignature="AMtx7mjQ5nphC/fkH92YvLegblVo8cFT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enturyGothic-regular.fntdata"/><Relationship Id="rId61" Type="http://schemas.openxmlformats.org/officeDocument/2006/relationships/font" Target="fonts/QuattrocentoSans-boldItalic.fntdata"/><Relationship Id="rId20" Type="http://schemas.openxmlformats.org/officeDocument/2006/relationships/slide" Target="slides/slide15.xml"/><Relationship Id="rId64" Type="http://schemas.openxmlformats.org/officeDocument/2006/relationships/font" Target="fonts/CenturyGothic-italic.fntdata"/><Relationship Id="rId63" Type="http://schemas.openxmlformats.org/officeDocument/2006/relationships/font" Target="fonts/CenturyGothic-bold.fntdata"/><Relationship Id="rId22" Type="http://schemas.openxmlformats.org/officeDocument/2006/relationships/slide" Target="slides/slide17.xml"/><Relationship Id="rId66" Type="http://customschemas.google.com/relationships/presentationmetadata" Target="metadata"/><Relationship Id="rId21" Type="http://schemas.openxmlformats.org/officeDocument/2006/relationships/slide" Target="slides/slide16.xml"/><Relationship Id="rId65"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QuattrocentoSans-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QuattrocentoSans-bold.fntdata"/><Relationship Id="rId14" Type="http://schemas.openxmlformats.org/officeDocument/2006/relationships/slide" Target="slides/slide9.xml"/><Relationship Id="rId58" Type="http://schemas.openxmlformats.org/officeDocument/2006/relationships/font" Target="fonts/QuattrocentoSa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kiess\Downloads\OCE_Inspection_Search_Report.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Cigarette</c:v>
                </c:pt>
              </c:strCache>
            </c:strRef>
          </c:tx>
          <c:spPr>
            <a:ln w="22225" cap="rnd" cmpd="sng" algn="ctr">
              <a:solidFill>
                <a:schemeClr val="accent1">
                  <a:shade val="76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15.8</c:v>
                </c:pt>
                <c:pt idx="1">
                  <c:v>14</c:v>
                </c:pt>
                <c:pt idx="2">
                  <c:v>12.7</c:v>
                </c:pt>
                <c:pt idx="3">
                  <c:v>9.1999999999999993</c:v>
                </c:pt>
                <c:pt idx="4">
                  <c:v>9.3000000000000007</c:v>
                </c:pt>
                <c:pt idx="5">
                  <c:v>8</c:v>
                </c:pt>
                <c:pt idx="6">
                  <c:v>7.6</c:v>
                </c:pt>
                <c:pt idx="7">
                  <c:v>8.1</c:v>
                </c:pt>
                <c:pt idx="8">
                  <c:v>5.6</c:v>
                </c:pt>
              </c:numCache>
            </c:numRef>
          </c:val>
          <c:smooth val="0"/>
          <c:extLst>
            <c:ext xmlns:c16="http://schemas.microsoft.com/office/drawing/2014/chart" uri="{C3380CC4-5D6E-409C-BE32-E72D297353CC}">
              <c16:uniqueId val="{00000000-7642-478C-B247-3262AEA60C07}"/>
            </c:ext>
          </c:extLst>
        </c:ser>
        <c:ser>
          <c:idx val="1"/>
          <c:order val="1"/>
          <c:tx>
            <c:strRef>
              <c:f>Sheet1!$C$1</c:f>
              <c:strCache>
                <c:ptCount val="1"/>
                <c:pt idx="0">
                  <c:v>E-Cigarette</c:v>
                </c:pt>
              </c:strCache>
            </c:strRef>
          </c:tx>
          <c:spPr>
            <a:ln w="22225" cap="rnd" cmpd="sng" algn="ctr">
              <a:solidFill>
                <a:schemeClr val="accent1">
                  <a:tint val="77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General</c:formatCode>
                <c:ptCount val="9"/>
                <c:pt idx="0">
                  <c:v>1.5</c:v>
                </c:pt>
                <c:pt idx="1">
                  <c:v>2.8</c:v>
                </c:pt>
                <c:pt idx="2">
                  <c:v>4.5</c:v>
                </c:pt>
                <c:pt idx="3">
                  <c:v>13.4</c:v>
                </c:pt>
                <c:pt idx="4">
                  <c:v>16</c:v>
                </c:pt>
                <c:pt idx="5">
                  <c:v>11.3</c:v>
                </c:pt>
                <c:pt idx="6">
                  <c:v>11.7</c:v>
                </c:pt>
                <c:pt idx="7">
                  <c:v>20.8</c:v>
                </c:pt>
                <c:pt idx="8">
                  <c:v>27.5</c:v>
                </c:pt>
              </c:numCache>
            </c:numRef>
          </c:val>
          <c:smooth val="0"/>
          <c:extLst>
            <c:ext xmlns:c16="http://schemas.microsoft.com/office/drawing/2014/chart" uri="{C3380CC4-5D6E-409C-BE32-E72D297353CC}">
              <c16:uniqueId val="{00000001-7642-478C-B247-3262AEA60C07}"/>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01314528"/>
        <c:axId val="501315184"/>
      </c:lineChart>
      <c:catAx>
        <c:axId val="5013145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01315184"/>
        <c:crosses val="autoZero"/>
        <c:auto val="1"/>
        <c:lblAlgn val="ctr"/>
        <c:lblOffset val="100"/>
        <c:noMultiLvlLbl val="0"/>
      </c:catAx>
      <c:valAx>
        <c:axId val="501315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0131452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a:t>Products Sold to Minors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535-4EFA-89F6-936B36FFB4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535-4EFA-89F6-936B36FFB4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535-4EFA-89F6-936B36FFB44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535-4EFA-89F6-936B36FFB44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535-4EFA-89F6-936B36FFB44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535-4EFA-89F6-936B36FFB442}"/>
              </c:ext>
            </c:extLst>
          </c:dPt>
          <c:dLbls>
            <c:dLbl>
              <c:idx val="0"/>
              <c:layout>
                <c:manualLayout>
                  <c:x val="-0.15021216097987752"/>
                  <c:y val="6.955781568970537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35-4EFA-89F6-936B36FFB442}"/>
                </c:ext>
              </c:extLst>
            </c:dLbl>
            <c:dLbl>
              <c:idx val="1"/>
              <c:layout>
                <c:manualLayout>
                  <c:x val="-6.3368110236220521E-2"/>
                  <c:y val="-0.1468613298337707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35-4EFA-89F6-936B36FFB442}"/>
                </c:ext>
              </c:extLst>
            </c:dLbl>
            <c:dLbl>
              <c:idx val="2"/>
              <c:layout>
                <c:manualLayout>
                  <c:x val="7.3609361329833714E-2"/>
                  <c:y val="-0.1908654126567512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35-4EFA-89F6-936B36FFB442}"/>
                </c:ext>
              </c:extLst>
            </c:dLbl>
            <c:dLbl>
              <c:idx val="3"/>
              <c:layout>
                <c:manualLayout>
                  <c:x val="0.12012379702537181"/>
                  <c:y val="5.89712744240302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535-4EFA-89F6-936B36FFB442}"/>
                </c:ext>
              </c:extLst>
            </c:dLbl>
            <c:dLbl>
              <c:idx val="4"/>
              <c:layout>
                <c:manualLayout>
                  <c:x val="-1.046172353455818E-2"/>
                  <c:y val="-1.800269757946925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535-4EFA-89F6-936B36FFB442}"/>
                </c:ext>
              </c:extLst>
            </c:dLbl>
            <c:dLbl>
              <c:idx val="5"/>
              <c:layout>
                <c:manualLayout>
                  <c:x val="5.7560586176727907E-2"/>
                  <c:y val="0.150146908719743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535-4EFA-89F6-936B36FFB4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Sheet2!$G$2:$G$7</c:f>
              <c:strCache>
                <c:ptCount val="6"/>
                <c:pt idx="0">
                  <c:v>Cigar(s)- Swisher</c:v>
                </c:pt>
                <c:pt idx="1">
                  <c:v>Cigar(s)- Other</c:v>
                </c:pt>
                <c:pt idx="2">
                  <c:v>Cigarettes</c:v>
                </c:pt>
                <c:pt idx="3">
                  <c:v>ENDS / E-liquid</c:v>
                </c:pt>
                <c:pt idx="4">
                  <c:v>Hookah tobacco- Al Fakher</c:v>
                </c:pt>
                <c:pt idx="5">
                  <c:v>Smokeless Tobacco</c:v>
                </c:pt>
              </c:strCache>
            </c:strRef>
          </c:cat>
          <c:val>
            <c:numRef>
              <c:f>Sheet2!$H$2:$H$7</c:f>
              <c:numCache>
                <c:formatCode>General</c:formatCode>
                <c:ptCount val="6"/>
                <c:pt idx="0">
                  <c:v>100</c:v>
                </c:pt>
                <c:pt idx="1">
                  <c:v>15</c:v>
                </c:pt>
                <c:pt idx="2">
                  <c:v>65</c:v>
                </c:pt>
                <c:pt idx="3">
                  <c:v>49</c:v>
                </c:pt>
                <c:pt idx="4">
                  <c:v>3</c:v>
                </c:pt>
                <c:pt idx="5">
                  <c:v>26</c:v>
                </c:pt>
              </c:numCache>
            </c:numRef>
          </c:val>
          <c:extLst>
            <c:ext xmlns:c16="http://schemas.microsoft.com/office/drawing/2014/chart" uri="{C3380CC4-5D6E-409C-BE32-E72D297353CC}">
              <c16:uniqueId val="{0000000C-1535-4EFA-89F6-936B36FFB4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724190175216495"/>
          <c:y val="0.17209169603229166"/>
          <c:w val="0.40005182558456348"/>
          <c:h val="0.7650279485467752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obaccofreekids.org/assets/factsheets/0387.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igarettes.surgeongeneral.gov/documents/2016_SGR_Full_Report_non-508.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igarettes.surgeongeneral.gov/documents/2016_SGR_Full_Report_non-508.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ap.org/en-us/advocacy-and-policy/aap-health-initiatives/Richmond-Center/Pages/Tobacco-21.aspx" TargetMode="External"/><Relationship Id="rId3" Type="http://schemas.openxmlformats.org/officeDocument/2006/relationships/hyperlink" Target="https://countertobacco.org/policy/tobacco-21/" TargetMode="External"/><Relationship Id="rId4" Type="http://schemas.openxmlformats.org/officeDocument/2006/relationships/hyperlink" Target="https://tobacco21.org/federal-tobacco-21-faq/"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bacco21.org/federal-tobacco-21-faq/"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science/article/pii/S0091305720302185" TargetMode="External"/><Relationship Id="rId3" Type="http://schemas.openxmlformats.org/officeDocument/2006/relationships/hyperlink" Target="https://www.aap.org/en-us/advocacy-and-policy/aap-health-initiatives/Richmond-Center/Pages/Tobacco-21.aspx" TargetMode="External"/><Relationship Id="rId4" Type="http://schemas.openxmlformats.org/officeDocument/2006/relationships/hyperlink" Target="https://www.aap.org/en-us/advocacy-and-policy/aap-health-initiatives/Richmond-Center/Pages/Tobacco-21.aspx" TargetMode="External"/><Relationship Id="rId5" Type="http://schemas.openxmlformats.org/officeDocument/2006/relationships/hyperlink" Target="https://www.aap.org/en-us/advocacy-and-policy/aap-health-initiatives/Richmond-Center/Pages/Tobacco-21.aspx" TargetMode="External"/><Relationship Id="rId6" Type="http://schemas.openxmlformats.org/officeDocument/2006/relationships/hyperlink" Target="https://countertobacco.org/policy/tobacco-21/" TargetMode="External"/><Relationship Id="rId7" Type="http://schemas.openxmlformats.org/officeDocument/2006/relationships/hyperlink" Target="https://truthinitiative.org/research-resources/tobacco-prevention-efforts/where-we-stand-raising-tobacco-age-21"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cessdata.fda.gov/scripts/oce/inspections/oce_insp_searching.cfm"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ydailynews.com/news/national/ny-video-shows-cop-punching-fourteen-year-old-pinning-him-to-ground-20200429-ortcockoxbetferemsraysn5zi-story.html" TargetMode="External"/><Relationship Id="rId3" Type="http://schemas.openxmlformats.org/officeDocument/2006/relationships/hyperlink" Target="https://www.nydailynews.com/news/national/ny-video-shows-cop-punching-fourteen-year-old-pinning-him-to-ground-20200429-ortcockoxbetferemsraysn5zi-story.html"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tobacco/data_statistics/fact_sheets/health_effects/tobacco_related_mortality/index.htm" TargetMode="External"/><Relationship Id="rId3" Type="http://schemas.openxmlformats.org/officeDocument/2006/relationships/hyperlink" Target="https://www.cdc.gov/tobacco/data_statistics/fact_sheets/health_effects/tobacco_related_mortality/index.htm" TargetMode="External"/><Relationship Id="rId4" Type="http://schemas.openxmlformats.org/officeDocument/2006/relationships/hyperlink" Target="https://www.cdc.gov/tobacco/data_statistics/fact_sheets/health_effects/tobacco_related_mortality/index.htm" TargetMode="External"/><Relationship Id="rId5" Type="http://schemas.openxmlformats.org/officeDocument/2006/relationships/hyperlink" Target="https://www.cdc.gov/tobacco/data_statistics/fact_sheets/health_effects/tobacco_related_mortality/index.htm" TargetMode="External"/><Relationship Id="rId6" Type="http://schemas.openxmlformats.org/officeDocument/2006/relationships/hyperlink" Target="https://www.cdc.gov/tobacco/infographics/health-effects/index.htm"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lumbus.gov/publichealth/programs/Tobacco-21/Download-the-Tobacco-21-Sign/"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cbh.net/tobacco-21/"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80/10826084.2017.1290116" TargetMode="External"/><Relationship Id="rId3" Type="http://schemas.openxmlformats.org/officeDocument/2006/relationships/hyperlink" Target="https://doi.org/10.4081/jphr.2016.595"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untertobacco.org/resources-tools/evidence-summaries/stores-near-schools/"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mmwr/volumes/67/wr/mm6744a2.htm" TargetMode="External"/><Relationship Id="rId3" Type="http://schemas.openxmlformats.org/officeDocument/2006/relationships/hyperlink" Target="https://www.cdc.gov/mmwr/volumes/67/wr/mm6744a2.htm" TargetMode="External"/><Relationship Id="rId4" Type="http://schemas.openxmlformats.org/officeDocument/2006/relationships/hyperlink" Target="https://www.cdc.gov/mmwr/volumes/67/wr/mm6744a2.htm"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tobacco/data_statistics/surveys/nyts/index.htm" TargetMode="External"/><Relationship Id="rId3" Type="http://schemas.openxmlformats.org/officeDocument/2006/relationships/hyperlink" Target="https://www.cdc.gov/tobacco/data_statistics/surveys/nyts/index.htm" TargetMode="External"/><Relationship Id="rId4" Type="http://schemas.openxmlformats.org/officeDocument/2006/relationships/hyperlink" Target="https://www.cdc.gov/tobacco/data_statistics/surveys/nyts/index.ht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doe.state.mi.us/schoolhealthsurveys/ExternalReports/CountyReportGeneration.aspx"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doe.state.mi.us/schoolhealthsurveys/ExternalReports/CountyReportGeneration.aspx"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local governments have used their authority to enact tobacco control policies to protect communities from tobacco-related harms and youth tobacco initiation</a:t>
            </a:r>
            <a:endParaRPr/>
          </a:p>
        </p:txBody>
      </p:sp>
      <p:sp>
        <p:nvSpPr>
          <p:cNvPr id="280" name="Google Shape;2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Secondhand Exposure to Vapors From Electronic Cigarettes</a:t>
            </a:r>
            <a:endParaRPr/>
          </a:p>
          <a:p>
            <a:pPr indent="0" lvl="0" marL="0" rtl="0" algn="l">
              <a:spcBef>
                <a:spcPts val="0"/>
              </a:spcBef>
              <a:spcAft>
                <a:spcPts val="0"/>
              </a:spcAft>
              <a:buNone/>
            </a:pPr>
            <a:r>
              <a:rPr lang="en-US"/>
              <a:t>https://doi.org/10.1093/ntr/ntt203</a:t>
            </a:r>
            <a:endParaRPr/>
          </a:p>
          <a:p>
            <a:pPr indent="0" lvl="0" marL="0" rtl="0" algn="l">
              <a:spcBef>
                <a:spcPts val="0"/>
              </a:spcBef>
              <a:spcAft>
                <a:spcPts val="0"/>
              </a:spcAft>
              <a:buNone/>
            </a:pPr>
            <a:r>
              <a:rPr lang="en-US"/>
              <a:t>Particulate Matter from Electronic Cigarettes and Conventional Cigarettes: a Systematic Review and Observational Study</a:t>
            </a:r>
            <a:endParaRPr/>
          </a:p>
          <a:p>
            <a:pPr indent="0" lvl="0" marL="0" rtl="0" algn="l">
              <a:spcBef>
                <a:spcPts val="0"/>
              </a:spcBef>
              <a:spcAft>
                <a:spcPts val="0"/>
              </a:spcAft>
              <a:buNone/>
            </a:pPr>
            <a:r>
              <a:rPr lang="en-US"/>
              <a:t>https://doi.org/10.1007/s40572-015-0072-x</a:t>
            </a:r>
            <a:endParaRPr/>
          </a:p>
          <a:p>
            <a:pPr indent="0" lvl="0" marL="0" rtl="0" algn="l">
              <a:spcBef>
                <a:spcPts val="0"/>
              </a:spcBef>
              <a:spcAft>
                <a:spcPts val="0"/>
              </a:spcAft>
              <a:buNone/>
            </a:pPr>
            <a:r>
              <a:rPr lang="en-US"/>
              <a:t>Use of electronic cigarettes (e-cigarettes) impairs indoor air quality and increases FeNO levels of e-cigarette consumers</a:t>
            </a:r>
            <a:endParaRPr/>
          </a:p>
          <a:p>
            <a:pPr indent="0" lvl="0" marL="0" rtl="0" algn="l">
              <a:spcBef>
                <a:spcPts val="0"/>
              </a:spcBef>
              <a:spcAft>
                <a:spcPts val="0"/>
              </a:spcAft>
              <a:buNone/>
            </a:pPr>
            <a:r>
              <a:rPr lang="en-US"/>
              <a:t>https://doi.org/10.1016/j.ijheh.2013.11.003</a:t>
            </a:r>
            <a:endParaRPr/>
          </a:p>
          <a:p>
            <a:pPr indent="0" lvl="0" marL="0" rtl="0" algn="l">
              <a:spcBef>
                <a:spcPts val="0"/>
              </a:spcBef>
              <a:spcAft>
                <a:spcPts val="0"/>
              </a:spcAft>
              <a:buNone/>
            </a:pPr>
            <a:r>
              <a:rPr lang="en-US"/>
              <a:t>Cigarettes vs. e-cigarettes: Passive exposure at home measured by means of airborne marker and biomarkers</a:t>
            </a:r>
            <a:endParaRPr/>
          </a:p>
          <a:p>
            <a:pPr indent="0" lvl="0" marL="0" rtl="0" algn="l">
              <a:spcBef>
                <a:spcPts val="0"/>
              </a:spcBef>
              <a:spcAft>
                <a:spcPts val="0"/>
              </a:spcAft>
              <a:buNone/>
            </a:pPr>
            <a:r>
              <a:rPr lang="en-US"/>
              <a:t>https://doi.org/10.1016/j.envres.2014.09.005</a:t>
            </a:r>
            <a:endParaRPr/>
          </a:p>
        </p:txBody>
      </p:sp>
      <p:sp>
        <p:nvSpPr>
          <p:cNvPr id="382" name="Google Shape;38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Particulate Matter from Electronic Cigarettes and Conventional Cigarettes: a Systematic Review and Observational Study</a:t>
            </a:r>
            <a:endParaRPr/>
          </a:p>
          <a:p>
            <a:pPr indent="0" lvl="0" marL="0" rtl="0" algn="l">
              <a:spcBef>
                <a:spcPts val="0"/>
              </a:spcBef>
              <a:spcAft>
                <a:spcPts val="0"/>
              </a:spcAft>
              <a:buNone/>
            </a:pPr>
            <a:r>
              <a:rPr lang="en-US"/>
              <a:t>https://doi.org/10.1007/s40572-015-0072-x</a:t>
            </a:r>
            <a:endParaRPr/>
          </a:p>
          <a:p>
            <a:pPr indent="0" lvl="0" marL="0" rtl="0" algn="l">
              <a:spcBef>
                <a:spcPts val="0"/>
              </a:spcBef>
              <a:spcAft>
                <a:spcPts val="0"/>
              </a:spcAft>
              <a:buNone/>
            </a:pPr>
            <a:r>
              <a:rPr lang="en-US"/>
              <a:t>Use of electronic cigarettes (e-cigarettes) impairs indoor air quality and increases FeNO levels of e-cigarette consumers</a:t>
            </a:r>
            <a:endParaRPr/>
          </a:p>
          <a:p>
            <a:pPr indent="0" lvl="0" marL="0" rtl="0" algn="l">
              <a:spcBef>
                <a:spcPts val="0"/>
              </a:spcBef>
              <a:spcAft>
                <a:spcPts val="0"/>
              </a:spcAft>
              <a:buNone/>
            </a:pPr>
            <a:r>
              <a:rPr lang="en-US"/>
              <a:t>https://doi.org/10.1016/j.ijheh.2013.11.003</a:t>
            </a:r>
            <a:endParaRPr/>
          </a:p>
          <a:p>
            <a:pPr indent="0" lvl="0" marL="0" rtl="0" algn="l">
              <a:spcBef>
                <a:spcPts val="0"/>
              </a:spcBef>
              <a:spcAft>
                <a:spcPts val="0"/>
              </a:spcAft>
              <a:buNone/>
            </a:pPr>
            <a:r>
              <a:rPr lang="en-US"/>
              <a:t>Campaign for Tobacco-Free Kids. 2020. “Electronic Cigarettes Should Be Included in Smoke-Free Laws”. https://www.tobaccofreekids.org/assets/factsheets/0387.pdf</a:t>
            </a:r>
            <a:endParaRPr/>
          </a:p>
          <a:p>
            <a:pPr indent="0" lvl="0" marL="0" rtl="0" algn="l">
              <a:spcBef>
                <a:spcPts val="0"/>
              </a:spcBef>
              <a:spcAft>
                <a:spcPts val="0"/>
              </a:spcAft>
              <a:buNone/>
            </a:pPr>
            <a:r>
              <a:rPr lang="en-US"/>
              <a:t>Impact of Electronic Cigarettes on the Cardiovascular System</a:t>
            </a:r>
            <a:endParaRPr/>
          </a:p>
          <a:p>
            <a:pPr indent="0" lvl="0" marL="0" rtl="0" algn="l">
              <a:spcBef>
                <a:spcPts val="0"/>
              </a:spcBef>
              <a:spcAft>
                <a:spcPts val="0"/>
              </a:spcAft>
              <a:buNone/>
            </a:pPr>
            <a:r>
              <a:rPr lang="en-US"/>
              <a:t>https://doi.org/10.1161/JAHA.117.006353</a:t>
            </a:r>
            <a:endParaRPr/>
          </a:p>
        </p:txBody>
      </p:sp>
      <p:sp>
        <p:nvSpPr>
          <p:cNvPr id="390" name="Google Shape;39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A team of researchers from Spain, Ballbè et al found “non-smokers passively exposed to e-cigarettes absorb nicotine”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Cigarettes vs. e-cigarettes: Passive exposure at home measured by means of airborne marker and biomarkers</a:t>
            </a:r>
            <a:endParaRPr/>
          </a:p>
          <a:p>
            <a:pPr indent="0" lvl="0" marL="0" rtl="0" algn="l">
              <a:spcBef>
                <a:spcPts val="0"/>
              </a:spcBef>
              <a:spcAft>
                <a:spcPts val="0"/>
              </a:spcAft>
              <a:buNone/>
            </a:pPr>
            <a:r>
              <a:rPr lang="en-US"/>
              <a:t>https://doi.org/10.1016/j.envres.2014.09.005</a:t>
            </a:r>
            <a:endParaRPr/>
          </a:p>
          <a:p>
            <a:pPr indent="0" lvl="0" marL="0" rtl="0" algn="l">
              <a:spcBef>
                <a:spcPts val="0"/>
              </a:spcBef>
              <a:spcAft>
                <a:spcPts val="0"/>
              </a:spcAft>
              <a:buNone/>
            </a:pPr>
            <a:r>
              <a:rPr lang="en-US"/>
              <a:t>Secondhand Exposure to Vapors From Electronic Cigarettes</a:t>
            </a:r>
            <a:endParaRPr/>
          </a:p>
          <a:p>
            <a:pPr indent="0" lvl="0" marL="0" rtl="0" algn="l">
              <a:spcBef>
                <a:spcPts val="0"/>
              </a:spcBef>
              <a:spcAft>
                <a:spcPts val="0"/>
              </a:spcAft>
              <a:buNone/>
            </a:pPr>
            <a:r>
              <a:rPr lang="en-US"/>
              <a:t>https://doi.org/10.1093/ntr/ntt203</a:t>
            </a:r>
            <a:endParaRPr/>
          </a:p>
          <a:p>
            <a:pPr indent="0" lvl="0" marL="0" rtl="0" algn="l">
              <a:spcBef>
                <a:spcPts val="0"/>
              </a:spcBef>
              <a:spcAft>
                <a:spcPts val="0"/>
              </a:spcAft>
              <a:buNone/>
            </a:pPr>
            <a:r>
              <a:rPr lang="en-US"/>
              <a:t>Electronic Cigarettes Are a Source of Thirdhand Exposure to Nicotine</a:t>
            </a:r>
            <a:endParaRPr/>
          </a:p>
          <a:p>
            <a:pPr indent="0" lvl="0" marL="0" rtl="0" algn="l">
              <a:spcBef>
                <a:spcPts val="0"/>
              </a:spcBef>
              <a:spcAft>
                <a:spcPts val="0"/>
              </a:spcAft>
              <a:buNone/>
            </a:pPr>
            <a:r>
              <a:rPr lang="en-US"/>
              <a:t>https://doi.org/10.1093/ntr/ntu152</a:t>
            </a:r>
            <a:endParaRPr/>
          </a:p>
          <a:p>
            <a:pPr indent="0" lvl="0" marL="0" rtl="0" algn="l">
              <a:spcBef>
                <a:spcPts val="0"/>
              </a:spcBef>
              <a:spcAft>
                <a:spcPts val="0"/>
              </a:spcAft>
              <a:buNone/>
            </a:pPr>
            <a:r>
              <a:rPr lang="en-US"/>
              <a:t>Impact of Electronic Cigarettes on the Cardiovascular System</a:t>
            </a:r>
            <a:endParaRPr/>
          </a:p>
          <a:p>
            <a:pPr indent="0" lvl="0" marL="0" rtl="0" algn="l">
              <a:spcBef>
                <a:spcPts val="0"/>
              </a:spcBef>
              <a:spcAft>
                <a:spcPts val="0"/>
              </a:spcAft>
              <a:buNone/>
            </a:pPr>
            <a:r>
              <a:rPr lang="en-US"/>
              <a:t>https://doi.org/10.1161/JAHA.117.006353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6" name="Google Shape;40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Secondhand Exposure to Vapors From Electronic Cigarettes</a:t>
            </a:r>
            <a:endParaRPr/>
          </a:p>
          <a:p>
            <a:pPr indent="0" lvl="0" marL="0" rtl="0" algn="l">
              <a:spcBef>
                <a:spcPts val="0"/>
              </a:spcBef>
              <a:spcAft>
                <a:spcPts val="0"/>
              </a:spcAft>
              <a:buNone/>
            </a:pPr>
            <a:r>
              <a:rPr lang="en-US"/>
              <a:t>https://doi.org/10.1093/ntr/ntt203</a:t>
            </a:r>
            <a:endParaRPr/>
          </a:p>
          <a:p>
            <a:pPr indent="0" lvl="0" marL="0" rtl="0" algn="l">
              <a:spcBef>
                <a:spcPts val="0"/>
              </a:spcBef>
              <a:spcAft>
                <a:spcPts val="0"/>
              </a:spcAft>
              <a:buNone/>
            </a:pPr>
            <a:r>
              <a:rPr lang="en-US"/>
              <a:t>Particulate Matter from Electronic Cigarettes and Conventional Cigarettes: a Systematic Review and Observational Study</a:t>
            </a:r>
            <a:endParaRPr/>
          </a:p>
          <a:p>
            <a:pPr indent="0" lvl="0" marL="0" rtl="0" algn="l">
              <a:spcBef>
                <a:spcPts val="0"/>
              </a:spcBef>
              <a:spcAft>
                <a:spcPts val="0"/>
              </a:spcAft>
              <a:buNone/>
            </a:pPr>
            <a:r>
              <a:rPr lang="en-US"/>
              <a:t>https://doi.org/10.1007/s40572-015-0072-x</a:t>
            </a:r>
            <a:endParaRPr/>
          </a:p>
          <a:p>
            <a:pPr indent="0" lvl="0" marL="0" rtl="0" algn="l">
              <a:spcBef>
                <a:spcPts val="0"/>
              </a:spcBef>
              <a:spcAft>
                <a:spcPts val="0"/>
              </a:spcAft>
              <a:buNone/>
            </a:pPr>
            <a:r>
              <a:rPr lang="en-US"/>
              <a:t>Use of electronic cigarettes (e-cigarettes) impairs indoor air quality and increases FeNO levels of e-cigarette consumers</a:t>
            </a:r>
            <a:endParaRPr/>
          </a:p>
          <a:p>
            <a:pPr indent="0" lvl="0" marL="0" rtl="0" algn="l">
              <a:spcBef>
                <a:spcPts val="0"/>
              </a:spcBef>
              <a:spcAft>
                <a:spcPts val="0"/>
              </a:spcAft>
              <a:buNone/>
            </a:pPr>
            <a:r>
              <a:rPr lang="en-US"/>
              <a:t>https://doi.org/10.1016/j.ijheh.2013.11.003</a:t>
            </a:r>
            <a:endParaRPr/>
          </a:p>
          <a:p>
            <a:pPr indent="0" lvl="0" marL="0" rtl="0" algn="l">
              <a:spcBef>
                <a:spcPts val="0"/>
              </a:spcBef>
              <a:spcAft>
                <a:spcPts val="0"/>
              </a:spcAft>
              <a:buNone/>
            </a:pPr>
            <a:r>
              <a:rPr lang="en-US"/>
              <a:t>Cigarettes vs. e-cigarettes: Passive exposure at home measured by means of airborne marker and biomarkers</a:t>
            </a:r>
            <a:endParaRPr/>
          </a:p>
          <a:p>
            <a:pPr indent="0" lvl="0" marL="0" rtl="0" algn="l">
              <a:spcBef>
                <a:spcPts val="0"/>
              </a:spcBef>
              <a:spcAft>
                <a:spcPts val="0"/>
              </a:spcAft>
              <a:buNone/>
            </a:pPr>
            <a:r>
              <a:rPr lang="en-US"/>
              <a:t>https://doi.org/10.1016/j.envres.2014.09.005</a:t>
            </a:r>
            <a:endParaRPr/>
          </a:p>
        </p:txBody>
      </p:sp>
      <p:sp>
        <p:nvSpPr>
          <p:cNvPr id="414" name="Google Shape;41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Campaign for Tobacco-Free Kids. 2020. “Electronic Cigarettes Should Be Included in Smoke-Free Laws”. </a:t>
            </a:r>
            <a:r>
              <a:rPr lang="en-US" u="sng">
                <a:solidFill>
                  <a:schemeClr val="hlink"/>
                </a:solidFill>
                <a:hlinkClick r:id="rId2"/>
              </a:rPr>
              <a:t>https://www.tobaccofreekids.org/assets/factsheets/0387.pdf</a:t>
            </a:r>
            <a:endParaRPr/>
          </a:p>
          <a:p>
            <a:pPr indent="0" lvl="0" marL="0" rtl="0" algn="l">
              <a:spcBef>
                <a:spcPts val="0"/>
              </a:spcBef>
              <a:spcAft>
                <a:spcPts val="0"/>
              </a:spcAft>
              <a:buNone/>
            </a:pPr>
            <a:r>
              <a:t/>
            </a:r>
            <a:endParaRPr/>
          </a:p>
        </p:txBody>
      </p:sp>
      <p:sp>
        <p:nvSpPr>
          <p:cNvPr id="427" name="Google Shape;42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U.S. Department of Health and Human Services. </a:t>
            </a:r>
            <a:r>
              <a:rPr b="0" i="1" lang="en-US" sz="1800" u="none" strike="noStrike">
                <a:solidFill>
                  <a:srgbClr val="000000"/>
                </a:solidFill>
                <a:latin typeface="Arial"/>
                <a:ea typeface="Arial"/>
                <a:cs typeface="Arial"/>
                <a:sym typeface="Arial"/>
              </a:rPr>
              <a:t>E-Cigarette Use Among Youth and Young Adults. A Report of the Surgeon General. </a:t>
            </a:r>
            <a:r>
              <a:rPr b="0" i="0" lang="en-US" sz="1800" u="none" strike="noStrike">
                <a:solidFill>
                  <a:srgbClr val="000000"/>
                </a:solidFill>
                <a:latin typeface="Arial"/>
                <a:ea typeface="Arial"/>
                <a:cs typeface="Arial"/>
                <a:sym typeface="Arial"/>
              </a:rPr>
              <a:t>Atlanta, GA: U.S. Department of Health and Human Services, Centers for Disease Control and Prevention, National Center for Chronic Disease Prevention and Health Promotion, Office on Smoking and Health, 2016. </a:t>
            </a:r>
            <a:r>
              <a:rPr lang="en-US" u="sng">
                <a:solidFill>
                  <a:schemeClr val="hlink"/>
                </a:solidFill>
                <a:hlinkClick r:id="rId2"/>
              </a:rPr>
              <a:t>https://e-cigarettes.surgeongeneral.gov/documents/2016_SGR_Full_Report_non-508.pdf</a:t>
            </a:r>
            <a:endParaRPr/>
          </a:p>
        </p:txBody>
      </p:sp>
      <p:sp>
        <p:nvSpPr>
          <p:cNvPr id="435" name="Google Shape;43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strike="noStrike">
                <a:solidFill>
                  <a:srgbClr val="000000"/>
                </a:solidFill>
                <a:latin typeface="Arial"/>
                <a:ea typeface="Arial"/>
                <a:cs typeface="Arial"/>
                <a:sym typeface="Arial"/>
              </a:rPr>
              <a:t>*These are just a few organizations who specifically stated they supported including e-cigarettes in smoke-free laws</a:t>
            </a:r>
            <a:endParaRPr/>
          </a:p>
          <a:p>
            <a:pPr indent="0" lvl="0" marL="0" marR="0" rtl="0" algn="l">
              <a:lnSpc>
                <a:spcPct val="100000"/>
              </a:lnSpc>
              <a:spcBef>
                <a:spcPts val="0"/>
              </a:spcBef>
              <a:spcAft>
                <a:spcPts val="0"/>
              </a:spcAft>
              <a:buClr>
                <a:srgbClr val="000000"/>
              </a:buClr>
              <a:buSzPts val="1200"/>
              <a:buFont typeface="Arial"/>
              <a:buNone/>
            </a:pPr>
            <a:r>
              <a:rPr b="0" i="0" lang="en-US" sz="1200" u="none" strike="noStrike">
                <a:solidFill>
                  <a:srgbClr val="000000"/>
                </a:solidFill>
                <a:latin typeface="Arial"/>
                <a:ea typeface="Arial"/>
                <a:cs typeface="Arial"/>
                <a:sym typeface="Arial"/>
              </a:rPr>
              <a:t>U.S. Department of Health and Human Services. </a:t>
            </a:r>
            <a:r>
              <a:rPr b="0" i="1" lang="en-US" sz="1200" u="none" strike="noStrike">
                <a:solidFill>
                  <a:srgbClr val="000000"/>
                </a:solidFill>
                <a:latin typeface="Arial"/>
                <a:ea typeface="Arial"/>
                <a:cs typeface="Arial"/>
                <a:sym typeface="Arial"/>
              </a:rPr>
              <a:t>E-Cigarette Use Among Youth and Young Adults. A Report of the Surgeon General. </a:t>
            </a:r>
            <a:r>
              <a:rPr b="0" i="0" lang="en-US" sz="1200" u="none" strike="noStrike">
                <a:solidFill>
                  <a:srgbClr val="000000"/>
                </a:solidFill>
                <a:latin typeface="Arial"/>
                <a:ea typeface="Arial"/>
                <a:cs typeface="Arial"/>
                <a:sym typeface="Arial"/>
              </a:rPr>
              <a:t>Atlanta, GA: U.S. Department of Health and Human Services, Centers for Disease Control and Prevention, National Center for Chronic Disease Prevention and Health Promotion, Office on Smoking and Health, 2016. </a:t>
            </a:r>
            <a:r>
              <a:rPr lang="en-US" u="sng">
                <a:solidFill>
                  <a:schemeClr val="hlink"/>
                </a:solidFill>
                <a:hlinkClick r:id="rId2"/>
              </a:rPr>
              <a:t>https://e-cigarettes.surgeongeneral.gov/documents/2016_SGR_Full_Report_non-508.pdf</a:t>
            </a:r>
            <a:endParaRPr/>
          </a:p>
          <a:p>
            <a:pPr indent="0" lvl="0" marL="0" rtl="0" algn="l">
              <a:spcBef>
                <a:spcPts val="0"/>
              </a:spcBef>
              <a:spcAft>
                <a:spcPts val="0"/>
              </a:spcAft>
              <a:buNone/>
            </a:pPr>
            <a:r>
              <a:t/>
            </a:r>
            <a:endParaRPr/>
          </a:p>
        </p:txBody>
      </p:sp>
      <p:sp>
        <p:nvSpPr>
          <p:cNvPr id="442" name="Google Shape;4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“E-Cigarettes: Use, Effects on Smoking, Risks, and Policy Implications” </a:t>
            </a:r>
            <a:endParaRPr/>
          </a:p>
          <a:p>
            <a:pPr indent="0" lvl="0" marL="0" rtl="0" algn="l">
              <a:spcBef>
                <a:spcPts val="0"/>
              </a:spcBef>
              <a:spcAft>
                <a:spcPts val="0"/>
              </a:spcAft>
              <a:buNone/>
            </a:pPr>
            <a:r>
              <a:rPr lang="en-US"/>
              <a:t>https://doi.org/10.1146/annurev-publhealth-040617-013757</a:t>
            </a:r>
            <a:endParaRPr/>
          </a:p>
          <a:p>
            <a:pPr indent="0" lvl="0" marL="0" rtl="0" algn="l">
              <a:spcBef>
                <a:spcPts val="0"/>
              </a:spcBef>
              <a:spcAft>
                <a:spcPts val="0"/>
              </a:spcAft>
              <a:buNone/>
            </a:pPr>
            <a:r>
              <a:rPr lang="en-US"/>
              <a:t>“E-Cigarettes and Cardiovascular Disease Risk: Evaluation of Evidence, Policy Implications, and Recommendations”</a:t>
            </a:r>
            <a:endParaRPr/>
          </a:p>
          <a:p>
            <a:pPr indent="0" lvl="0" marL="0" rtl="0" algn="l">
              <a:spcBef>
                <a:spcPts val="0"/>
              </a:spcBef>
              <a:spcAft>
                <a:spcPts val="0"/>
              </a:spcAft>
              <a:buNone/>
            </a:pPr>
            <a:r>
              <a:rPr lang="en-US"/>
              <a:t>https://doi.org/10.1007/s12170-016-0505-6</a:t>
            </a:r>
            <a:endParaRPr/>
          </a:p>
          <a:p>
            <a:pPr indent="0" lvl="0" marL="0" rtl="0" algn="l">
              <a:spcBef>
                <a:spcPts val="0"/>
              </a:spcBef>
              <a:spcAft>
                <a:spcPts val="0"/>
              </a:spcAft>
              <a:buNone/>
            </a:pPr>
            <a:r>
              <a:rPr lang="en-US" sz="1200">
                <a:latin typeface="Times New Roman"/>
                <a:ea typeface="Times New Roman"/>
                <a:cs typeface="Times New Roman"/>
                <a:sym typeface="Times New Roman"/>
              </a:rPr>
              <a:t>	U.S. Preventive Services Task Force, </a:t>
            </a:r>
            <a:r>
              <a:rPr i="1" lang="en-US" sz="1200">
                <a:latin typeface="Times New Roman"/>
                <a:ea typeface="Times New Roman"/>
                <a:cs typeface="Times New Roman"/>
                <a:sym typeface="Times New Roman"/>
              </a:rPr>
              <a:t>Behavioral and Pharmacotherapy Interventions for Tobacco Smoking Cessation in Adults, Including Pregnant Women:</a:t>
            </a:r>
            <a:r>
              <a:rPr lang="en-US" sz="1200">
                <a:latin typeface="Times New Roman"/>
                <a:ea typeface="Times New Roman"/>
                <a:cs typeface="Times New Roman"/>
                <a:sym typeface="Times New Roman"/>
              </a:rPr>
              <a:t> U.S. Preventive Services Task Force Recommendation Statement, 163 Annals of Internal Medicine (2015), http://www.uspreventiveservicestaskforce.org/Page/Document/UpdateSummaryFinal/tobacco-use-in-adults-and-pregnant-women-counseling-and-interventions1.</a:t>
            </a:r>
            <a:endParaRPr/>
          </a:p>
          <a:p>
            <a:pPr indent="0" lvl="0" marL="0" rtl="0" algn="l">
              <a:spcBef>
                <a:spcPts val="0"/>
              </a:spcBef>
              <a:spcAft>
                <a:spcPts val="0"/>
              </a:spcAft>
              <a:buNone/>
            </a:pPr>
            <a:r>
              <a:rPr lang="en-US"/>
              <a:t> 	Brian King, et al., Awareness and Ever Use of Electronic Cigarettes Among U.S. Adults, 2010-2011, 15 Nicotine &amp; Tobacco Research 1623 (2013).  See also, Brian King et al., Trends in Awareness and Use of Electronic Cigarettes among U.S. Adults, 2010-2013, 17 Nicotine &amp; Tobacco Research 219 (2014).</a:t>
            </a:r>
            <a:endParaRPr/>
          </a:p>
          <a:p>
            <a:pPr indent="0" lvl="0" marL="0" rtl="0" algn="l">
              <a:spcBef>
                <a:spcPts val="0"/>
              </a:spcBef>
              <a:spcAft>
                <a:spcPts val="0"/>
              </a:spcAft>
              <a:buNone/>
            </a:pPr>
            <a:r>
              <a:rPr lang="en-US"/>
              <a:t>  	Samane Zare et al., A systematic review of consumer preference for e-cigarette attributes: Flavor, nicotine strength, and type, 13 PLoS One. 1 (2018) Mar 15; https://doi.org/10.1371/journal.pone.0194145</a:t>
            </a:r>
            <a:endParaRPr/>
          </a:p>
          <a:p>
            <a:pPr indent="0" lvl="0" marL="0" rtl="0" algn="l">
              <a:spcBef>
                <a:spcPts val="0"/>
              </a:spcBef>
              <a:spcAft>
                <a:spcPts val="0"/>
              </a:spcAft>
              <a:buNone/>
            </a:pPr>
            <a:r>
              <a:rPr lang="en-US" sz="1200">
                <a:latin typeface="Times New Roman"/>
                <a:ea typeface="Times New Roman"/>
                <a:cs typeface="Times New Roman"/>
                <a:sym typeface="Times New Roman"/>
              </a:rPr>
              <a:t>CDC, </a:t>
            </a:r>
            <a:r>
              <a:rPr i="1" lang="en-US" sz="1200">
                <a:latin typeface="Times New Roman"/>
                <a:ea typeface="Times New Roman"/>
                <a:cs typeface="Times New Roman"/>
                <a:sym typeface="Times New Roman"/>
              </a:rPr>
              <a:t>QuickStats: Cigarette Smoking Status Among Current Adult E-cigarette Users, by Age Group — National Health Interview Survey, United States, 2015</a:t>
            </a:r>
            <a:r>
              <a:rPr lang="en-US" sz="1200">
                <a:latin typeface="Times New Roman"/>
                <a:ea typeface="Times New Roman"/>
                <a:cs typeface="Times New Roman"/>
                <a:sym typeface="Times New Roman"/>
              </a:rPr>
              <a:t>, 65 MMWR 1177 (October 28, 2016), https://www.cdc.gov/mmwr/volumes/65/wr/mm6542a7.htm.  </a:t>
            </a:r>
            <a:r>
              <a:rPr i="1" lang="en-US" sz="1200">
                <a:latin typeface="Times New Roman"/>
                <a:ea typeface="Times New Roman"/>
                <a:cs typeface="Times New Roman"/>
                <a:sym typeface="Times New Roman"/>
              </a:rPr>
              <a:t>See also</a:t>
            </a:r>
            <a:r>
              <a:rPr lang="en-US" sz="1200">
                <a:latin typeface="Times New Roman"/>
                <a:ea typeface="Times New Roman"/>
                <a:cs typeface="Times New Roman"/>
                <a:sym typeface="Times New Roman"/>
              </a:rPr>
              <a:t> CDC, </a:t>
            </a:r>
            <a:r>
              <a:rPr i="1" lang="en-US" sz="1200">
                <a:latin typeface="Times New Roman"/>
                <a:ea typeface="Times New Roman"/>
                <a:cs typeface="Times New Roman"/>
                <a:sym typeface="Times New Roman"/>
              </a:rPr>
              <a:t>About Electronic Cigarettes (E-Cigarettes)</a:t>
            </a:r>
            <a:r>
              <a:rPr lang="en-US" sz="1200">
                <a:latin typeface="Times New Roman"/>
                <a:ea typeface="Times New Roman"/>
                <a:cs typeface="Times New Roman"/>
                <a:sym typeface="Times New Roman"/>
              </a:rPr>
              <a:t>, https://www.cdc.gov/tobacco/basic_information/e-cigarettes/about-e-cigarettes.html#who-is-using-e-cigarettes</a:t>
            </a:r>
            <a:endParaRPr/>
          </a:p>
          <a:p>
            <a:pPr indent="0" lvl="0" marL="0" rtl="0" algn="l">
              <a:spcBef>
                <a:spcPts val="0"/>
              </a:spcBef>
              <a:spcAft>
                <a:spcPts val="0"/>
              </a:spcAft>
              <a:buNone/>
            </a:pPr>
            <a:r>
              <a:t/>
            </a:r>
            <a:endParaRPr/>
          </a:p>
        </p:txBody>
      </p:sp>
      <p:sp>
        <p:nvSpPr>
          <p:cNvPr id="459" name="Google Shape;4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Conventional tobacco products (cigarettes, cigars, chewing tobacco, etc.)</a:t>
            </a:r>
            <a:endParaRPr/>
          </a:p>
          <a:p>
            <a:pPr indent="0" lvl="0" marL="0" rtl="0" algn="l">
              <a:spcBef>
                <a:spcPts val="0"/>
              </a:spcBef>
              <a:spcAft>
                <a:spcPts val="0"/>
              </a:spcAft>
              <a:buNone/>
            </a:pPr>
            <a:r>
              <a:rPr lang="en-US"/>
              <a:t>Tobacco product paraphernalia (pipes, rolling paper, electronic devices, etc.)</a:t>
            </a:r>
            <a:endParaRPr/>
          </a:p>
          <a:p>
            <a:pPr indent="0" lvl="0" marL="0" rtl="0" algn="l">
              <a:spcBef>
                <a:spcPts val="0"/>
              </a:spcBef>
              <a:spcAft>
                <a:spcPts val="0"/>
              </a:spcAft>
              <a:buNone/>
            </a:pPr>
            <a:r>
              <a:rPr lang="en-US"/>
              <a:t>Vapor products (e-cigarettes, vape juice, reusable devices, disposable products, etc.)</a:t>
            </a:r>
            <a:endParaRPr/>
          </a:p>
          <a:p>
            <a:pPr indent="0" lvl="0" marL="0" rtl="0" algn="l">
              <a:spcBef>
                <a:spcPts val="0"/>
              </a:spcBef>
              <a:spcAft>
                <a:spcPts val="0"/>
              </a:spcAft>
              <a:buNone/>
            </a:pPr>
            <a:r>
              <a:rPr lang="en-US"/>
              <a:t>Alternative nicotine products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Some manufactured by tobacco companies, some manufactured by pharmaceutical companies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All do not contain tobacco, only nicotine</a:t>
            </a:r>
            <a:endParaRPr/>
          </a:p>
          <a:p>
            <a:pPr indent="0" lvl="1" marL="457200" rtl="0" algn="l">
              <a:spcBef>
                <a:spcPts val="0"/>
              </a:spcBef>
              <a:spcAft>
                <a:spcPts val="0"/>
              </a:spcAft>
              <a:buNone/>
            </a:pPr>
            <a:r>
              <a:rPr b="0" i="0" lang="en-US" sz="1200" u="none" strike="noStrike">
                <a:solidFill>
                  <a:schemeClr val="dk1"/>
                </a:solidFill>
                <a:latin typeface="Calibri"/>
                <a:ea typeface="Calibri"/>
                <a:cs typeface="Calibri"/>
                <a:sym typeface="Calibri"/>
              </a:rPr>
              <a:t>• Advertised as tobacco-free, but regulated as tobacco products</a:t>
            </a:r>
            <a:endParaRPr/>
          </a:p>
          <a:p>
            <a:pPr indent="0" lvl="1" marL="457200" rtl="0" algn="l">
              <a:spcBef>
                <a:spcPts val="0"/>
              </a:spcBef>
              <a:spcAft>
                <a:spcPts val="0"/>
              </a:spcAft>
              <a:buNone/>
            </a:pPr>
            <a:r>
              <a:rPr b="0" i="0" lang="en-US" sz="1200" u="none" strike="noStrike">
                <a:solidFill>
                  <a:schemeClr val="dk1"/>
                </a:solidFill>
                <a:latin typeface="Calibri"/>
                <a:ea typeface="Calibri"/>
                <a:cs typeface="Calibri"/>
                <a:sym typeface="Calibri"/>
              </a:rPr>
              <a:t>• Slower delivery of nicotine than e-cigarettes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Very similar to smokeless tobacco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Came from snus (Swedish)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Add flavors to create taste (otherwise there is no flavor)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Currently a small part of the market, but growing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No premarket approval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Definitions in SFELP model policy for reference:</a:t>
            </a:r>
            <a:endParaRPr/>
          </a:p>
          <a:p>
            <a:pPr indent="457200" lvl="0" marL="0" marR="0" rtl="0" algn="just">
              <a:lnSpc>
                <a:spcPct val="115000"/>
              </a:lnSpc>
              <a:spcBef>
                <a:spcPts val="0"/>
              </a:spcBef>
              <a:spcAft>
                <a:spcPts val="0"/>
              </a:spcAft>
              <a:buNone/>
            </a:pPr>
            <a:r>
              <a:rPr b="1" lang="en-US" sz="1200" u="sng">
                <a:latin typeface="Times New Roman"/>
                <a:ea typeface="Times New Roman"/>
                <a:cs typeface="Times New Roman"/>
                <a:sym typeface="Times New Roman"/>
              </a:rPr>
              <a:t>2-3  Tobacco Product</a:t>
            </a:r>
            <a:r>
              <a:rPr b="1" lang="en-US" sz="1200">
                <a:latin typeface="Times New Roman"/>
                <a:ea typeface="Times New Roman"/>
                <a:cs typeface="Times New Roman"/>
                <a:sym typeface="Times New Roman"/>
              </a:rPr>
              <a:t> – </a:t>
            </a:r>
            <a:r>
              <a:rPr lang="en-US" sz="1200">
                <a:latin typeface="Times New Roman"/>
                <a:ea typeface="Times New Roman"/>
                <a:cs typeface="Times New Roman"/>
                <a:sym typeface="Times New Roman"/>
              </a:rPr>
              <a:t>Shall mean any product that is made from or derived from tobacco, and is intended for human consumption or is likely to be consumed, whether smoked, heated, chewed, absorbed, dissolved, inhaled or ingested by any other means, including, but not limited to, a cigarette, a cigar, pipe tobacco, chewing tobacco, snuff, snus, or any other smokeless tobacco. The term also includes vapor products and alternative tobacco products. The term also includes tobacco product paraphernalia, whether or not they contain nicotine. Tobacco product does not include drugs, devices, or combination products authorized for sale by the U.S. Food and Drug Administration, as those terms are defined in the Federal Food, Drug and Cosmetic Act.</a:t>
            </a:r>
            <a:endParaRPr sz="1200">
              <a:latin typeface="Cambria"/>
              <a:ea typeface="Cambria"/>
              <a:cs typeface="Cambria"/>
              <a:sym typeface="Cambria"/>
            </a:endParaRPr>
          </a:p>
          <a:p>
            <a:pPr indent="457200" lvl="0" marL="0" marR="0" rtl="0" algn="just">
              <a:lnSpc>
                <a:spcPct val="115000"/>
              </a:lnSpc>
              <a:spcBef>
                <a:spcPts val="1200"/>
              </a:spcBef>
              <a:spcAft>
                <a:spcPts val="0"/>
              </a:spcAft>
              <a:buNone/>
            </a:pPr>
            <a:r>
              <a:rPr b="1" lang="en-US" sz="1200" u="sng">
                <a:latin typeface="Times New Roman"/>
                <a:ea typeface="Times New Roman"/>
                <a:cs typeface="Times New Roman"/>
                <a:sym typeface="Times New Roman"/>
              </a:rPr>
              <a:t>2-4 Tobacco Product Paraphernalia </a:t>
            </a:r>
            <a:r>
              <a:rPr lang="en-US" sz="1200">
                <a:latin typeface="Times New Roman"/>
                <a:ea typeface="Times New Roman"/>
                <a:cs typeface="Times New Roman"/>
                <a:sym typeface="Times New Roman"/>
              </a:rPr>
              <a:t>– Shall mean any product that is used to assist in chewing, smoking, absorbing, dissolving, inhaling, or any other consumption of tobacco to include, but not limited to pipes, rolling papers, and electronic smoking devices.</a:t>
            </a:r>
            <a:endParaRPr sz="1200">
              <a:latin typeface="Cambria"/>
              <a:ea typeface="Cambria"/>
              <a:cs typeface="Cambria"/>
              <a:sym typeface="Cambria"/>
            </a:endParaRPr>
          </a:p>
          <a:p>
            <a:pPr indent="457200" lvl="0" marL="0" marR="0" rtl="0" algn="just">
              <a:lnSpc>
                <a:spcPct val="115000"/>
              </a:lnSpc>
              <a:spcBef>
                <a:spcPts val="1200"/>
              </a:spcBef>
              <a:spcAft>
                <a:spcPts val="0"/>
              </a:spcAft>
              <a:buNone/>
            </a:pPr>
            <a:r>
              <a:rPr b="1" lang="en-US" sz="1200" u="sng">
                <a:latin typeface="Times New Roman"/>
                <a:ea typeface="Times New Roman"/>
                <a:cs typeface="Times New Roman"/>
                <a:sym typeface="Times New Roman"/>
              </a:rPr>
              <a:t>2-5 Vapor Product</a:t>
            </a:r>
            <a:r>
              <a:rPr lang="en-US" sz="1200">
                <a:latin typeface="Times New Roman"/>
                <a:ea typeface="Times New Roman"/>
                <a:cs typeface="Times New Roman"/>
                <a:sym typeface="Times New Roman"/>
              </a:rPr>
              <a:t> – Shall mean a noncombustible product that employs a heating element, power source, electronic circuit, or other electronic, chemical, or mechanical means, regardless of shape or size, that can be used to produce vapor from nicotine or any other substance, and the use or inhalation of which simulates smoking. Vapor product includes an electronic cigarette, electronic cigar, electronic cigarillo, electronic pipe, or similar product or device and a vapor cartridge or other container of nicotine or other substance in a solution or other form that is intended to be used with or in an electronic cigarette, electronic cigar, electronic cigarillo, electronic pipe, or similar product or device. Vapor product does not include a product regulated as a drug or device by the United States Food and Drug Administration under 21 USC 351 to 360fff-7.</a:t>
            </a:r>
            <a:endParaRPr sz="1200">
              <a:latin typeface="Cambria"/>
              <a:ea typeface="Cambria"/>
              <a:cs typeface="Cambria"/>
              <a:sym typeface="Cambria"/>
            </a:endParaRPr>
          </a:p>
          <a:p>
            <a:pPr indent="457200" lvl="0" marL="0" marR="0" rtl="0" algn="just">
              <a:lnSpc>
                <a:spcPct val="115000"/>
              </a:lnSpc>
              <a:spcBef>
                <a:spcPts val="1200"/>
              </a:spcBef>
              <a:spcAft>
                <a:spcPts val="0"/>
              </a:spcAft>
              <a:buNone/>
            </a:pPr>
            <a:r>
              <a:rPr b="1" lang="en-US" sz="1200" u="sng">
                <a:latin typeface="Times New Roman"/>
                <a:ea typeface="Times New Roman"/>
                <a:cs typeface="Times New Roman"/>
                <a:sym typeface="Times New Roman"/>
              </a:rPr>
              <a:t>2-6 Alternative Nicotine Product </a:t>
            </a:r>
            <a:r>
              <a:rPr lang="en-US" sz="1200">
                <a:latin typeface="Times New Roman"/>
                <a:ea typeface="Times New Roman"/>
                <a:cs typeface="Times New Roman"/>
                <a:sym typeface="Times New Roman"/>
              </a:rPr>
              <a:t>– Shall mean a noncombustible product containing nicotine that is intended for human consumption, whether chewed, absorbed, dissolved, or ingested by any other means. Alternative nicotine product does not include a tobacco product, a vapor product, food, or a product regulated as a drug or device by the United States Food and Drug Administration under 21 USC 351 to 360fff-7.</a:t>
            </a:r>
            <a:endParaRPr sz="1200">
              <a:latin typeface="Cambria"/>
              <a:ea typeface="Cambria"/>
              <a:cs typeface="Cambria"/>
              <a:sym typeface="Cambria"/>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
        <p:nvSpPr>
          <p:cNvPr id="477" name="Google Shape;47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Vapor products are e-cigarettes as well as other products</a:t>
            </a:r>
            <a:endParaRPr/>
          </a:p>
        </p:txBody>
      </p:sp>
      <p:sp>
        <p:nvSpPr>
          <p:cNvPr id="499" name="Google Shape;49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Tobacco 21 (T21) policies aim to reduce youth access to tobacco products (including cigarettes, e-cigarettes and any other tobacco products) as well as tobacco paraphernalia by restricting sales to people aged 21 or over. There is some debate over whether T21 encompasses laws that change the minimum age of purchase. T21 policies can also change who enforces and who is the enforcement target of such laws</a:t>
            </a:r>
            <a:endParaRPr/>
          </a:p>
        </p:txBody>
      </p:sp>
      <p:sp>
        <p:nvSpPr>
          <p:cNvPr id="524" name="Google Shape;52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Quattrocento Sans"/>
                <a:ea typeface="Quattrocento Sans"/>
                <a:cs typeface="Quattrocento Sans"/>
                <a:sym typeface="Quattrocento Sans"/>
              </a:rPr>
              <a:t>Means that those under 21 can no longer drive to a nearby town or state to purchase tobacco products.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r>
              <a:rPr b="0" i="0" lang="en-US" sz="1200">
                <a:solidFill>
                  <a:schemeClr val="dk1"/>
                </a:solidFill>
                <a:latin typeface="Calibri"/>
                <a:ea typeface="Calibri"/>
                <a:cs typeface="Calibri"/>
                <a:sym typeface="Calibri"/>
              </a:rPr>
              <a:t>As of December 20, 2019, the federal age to purchase all tobacco and nicotine products is 21 years old. This means that it is now a violation of federal law for any retailer to sell any nicotine or tobacco products to anyone under the age of 21. The US Food and Drug Administration (FDA) is tasked with enforcing the law.”</a:t>
            </a:r>
            <a:endParaRPr/>
          </a:p>
          <a:p>
            <a:pPr indent="0" lvl="0" marL="0" rtl="0" algn="l">
              <a:spcBef>
                <a:spcPts val="0"/>
              </a:spcBef>
              <a:spcAft>
                <a:spcPts val="0"/>
              </a:spcAft>
              <a:buNone/>
            </a:pPr>
            <a:r>
              <a:rPr lang="en-US" u="sng">
                <a:solidFill>
                  <a:schemeClr val="hlink"/>
                </a:solidFill>
                <a:hlinkClick r:id="rId2"/>
              </a:rPr>
              <a:t>https://www.aap.org/en-us/advocacy-and-policy/aap-health-initiatives/Richmond-Center/Pages/Tobacco-21.aspx</a:t>
            </a:r>
            <a:endParaRPr/>
          </a:p>
          <a:p>
            <a:pPr indent="0" lvl="0" marL="0" rtl="0" algn="l">
              <a:spcBef>
                <a:spcPts val="0"/>
              </a:spcBef>
              <a:spcAft>
                <a:spcPts val="0"/>
              </a:spcAft>
              <a:buNone/>
            </a:pPr>
            <a:r>
              <a:rPr lang="en-US" u="sng">
                <a:solidFill>
                  <a:schemeClr val="hlink"/>
                </a:solidFill>
                <a:hlinkClick r:id="rId3"/>
              </a:rPr>
              <a:t>https://countertobacco.org/policy/tobacco-21/</a:t>
            </a:r>
            <a:endParaRPr/>
          </a:p>
          <a:p>
            <a:pPr indent="0" lvl="0" marL="0" rtl="0" algn="l">
              <a:spcBef>
                <a:spcPts val="0"/>
              </a:spcBef>
              <a:spcAft>
                <a:spcPts val="0"/>
              </a:spcAft>
              <a:buNone/>
            </a:pPr>
            <a:r>
              <a:rPr lang="en-US" u="sng">
                <a:solidFill>
                  <a:schemeClr val="hlink"/>
                </a:solidFill>
                <a:hlinkClick r:id="rId4"/>
              </a:rPr>
              <a:t>https://tobacco21.org/federal-tobacco-21-faq/</a:t>
            </a:r>
            <a:endParaRPr/>
          </a:p>
        </p:txBody>
      </p:sp>
      <p:sp>
        <p:nvSpPr>
          <p:cNvPr id="545" name="Google Shape;54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https://tobacco21.org/federal-tobacco-21-faq/</a:t>
            </a:r>
            <a:endParaRPr/>
          </a:p>
        </p:txBody>
      </p:sp>
      <p:sp>
        <p:nvSpPr>
          <p:cNvPr id="566" name="Google Shape;56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Institute of Medicine found T21 was highly likely to reduce smoking initiation, they predicted such effects would be conservatively, a 10% drop. This d</a:t>
            </a:r>
            <a:r>
              <a:rPr lang="en-US" sz="1200">
                <a:latin typeface="Arial"/>
                <a:ea typeface="Arial"/>
                <a:cs typeface="Arial"/>
                <a:sym typeface="Arial"/>
              </a:rPr>
              <a:t>ecreased initiation was expected to be concentrated among high school students (age 14-18) who would be cut off from social sources of legal cigarettes. Essentially legal cigarette purchasers would no longer be in the same social circles as these students. More research is being produced all the time, but there are many gaps in what we know about T21 that need to be filled as more and more laws are passed. </a:t>
            </a:r>
            <a:endParaRPr/>
          </a:p>
        </p:txBody>
      </p:sp>
      <p:sp>
        <p:nvSpPr>
          <p:cNvPr id="574" name="Google Shape;57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200"/>
              <a:buFont typeface="Arial"/>
              <a:buNone/>
            </a:pPr>
            <a:r>
              <a:rPr b="1" i="0" lang="en-US" sz="1200" u="none" cap="none" strike="noStrike">
                <a:solidFill>
                  <a:srgbClr val="222222"/>
                </a:solidFill>
                <a:latin typeface="Arial"/>
                <a:ea typeface="Arial"/>
                <a:cs typeface="Arial"/>
                <a:sym typeface="Arial"/>
              </a:rPr>
              <a:t>Since the IOM report even more studies have shown why it is important to increase the age of sale for all tobacco to 21</a:t>
            </a:r>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Unique, long-term effects of nicotine on adolescent brain</a:t>
            </a:r>
            <a:endParaRPr b="0" i="0" sz="1050" u="none" cap="none" strike="noStrike">
              <a:solidFill>
                <a:schemeClr val="dk1"/>
              </a:solidFill>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Pharmacol Biochem Behav. 2020 Jul 29;173010. Online ahead of print.</a:t>
            </a:r>
            <a:endParaRPr b="0" i="0" sz="1050" u="none" cap="none" strike="noStrike">
              <a:solidFill>
                <a:schemeClr val="dk1"/>
              </a:solidFill>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Frances M Leslie</a:t>
            </a:r>
            <a:endParaRPr b="0" i="0" sz="1050" u="none" cap="none" strike="noStrike">
              <a:solidFill>
                <a:schemeClr val="dk1"/>
              </a:solidFill>
            </a:endParaRPr>
          </a:p>
          <a:p>
            <a:pPr indent="0" lvl="0" marL="0" marR="0" rtl="0" algn="l">
              <a:lnSpc>
                <a:spcPct val="100000"/>
              </a:lnSpc>
              <a:spcBef>
                <a:spcPts val="0"/>
              </a:spcBef>
              <a:spcAft>
                <a:spcPts val="0"/>
              </a:spcAft>
              <a:buClr>
                <a:srgbClr val="0563C1"/>
              </a:buClr>
              <a:buSzPts val="1200"/>
              <a:buFont typeface="Arial"/>
              <a:buNone/>
            </a:pPr>
            <a:r>
              <a:rPr b="0" i="0" lang="en-US" sz="1200" u="sng" cap="none" strike="noStrike">
                <a:solidFill>
                  <a:srgbClr val="0563C1"/>
                </a:solidFill>
                <a:latin typeface="Arial"/>
                <a:ea typeface="Arial"/>
                <a:cs typeface="Arial"/>
                <a:sym typeface="Arial"/>
                <a:hlinkClick r:id="rId2">
                  <a:extLst>
                    <a:ext uri="{A12FA001-AC4F-418D-AE19-62706E023703}">
                      <ahyp:hlinkClr val="tx"/>
                    </a:ext>
                  </a:extLst>
                </a:hlinkClick>
              </a:rPr>
              <a:t>https://www.sciencedirect.com/science/article/pii/S0091305720302185</a:t>
            </a:r>
            <a:endParaRPr u="sng">
              <a:solidFill>
                <a:schemeClr val="hlink"/>
              </a:solidFill>
              <a:hlinkClick r:id="rId3"/>
            </a:endParaRPr>
          </a:p>
          <a:p>
            <a:pPr indent="0" lvl="0" marL="0" rtl="0" algn="l">
              <a:spcBef>
                <a:spcPts val="0"/>
              </a:spcBef>
              <a:spcAft>
                <a:spcPts val="0"/>
              </a:spcAft>
              <a:buNone/>
            </a:pPr>
            <a:r>
              <a:rPr lang="en-US" u="sng">
                <a:solidFill>
                  <a:schemeClr val="hlink"/>
                </a:solidFill>
                <a:hlinkClick r:id="rId4"/>
              </a:rPr>
              <a:t>Delay initiation and reduce tobacco use</a:t>
            </a:r>
            <a:endParaRPr/>
          </a:p>
          <a:p>
            <a:pPr indent="0" lvl="0" marL="0" rtl="0" algn="l">
              <a:spcBef>
                <a:spcPts val="0"/>
              </a:spcBef>
              <a:spcAft>
                <a:spcPts val="0"/>
              </a:spcAft>
              <a:buNone/>
            </a:pPr>
            <a:r>
              <a:rPr lang="en-US" u="sng">
                <a:solidFill>
                  <a:schemeClr val="hlink"/>
                </a:solidFill>
                <a:hlinkClick r:id="rId5"/>
              </a:rPr>
              <a:t>https://www.aap.org/en-us/advocacy-and-policy/aap-health-initiatives/Richmond-Center/Pages/Tobacco-21.aspx</a:t>
            </a:r>
            <a:endParaRPr/>
          </a:p>
          <a:p>
            <a:pPr indent="0" lvl="0" marL="0" rtl="0" algn="l">
              <a:spcBef>
                <a:spcPts val="0"/>
              </a:spcBef>
              <a:spcAft>
                <a:spcPts val="0"/>
              </a:spcAft>
              <a:buNone/>
            </a:pPr>
            <a:r>
              <a:rPr lang="en-US" u="sng">
                <a:solidFill>
                  <a:schemeClr val="hlink"/>
                </a:solidFill>
                <a:hlinkClick r:id="rId6"/>
              </a:rPr>
              <a:t>https://countertobacco.org/policy/tobacco-21/</a:t>
            </a:r>
            <a:endParaRPr/>
          </a:p>
          <a:p>
            <a:pPr indent="0" lvl="0" marL="0" rtl="0" algn="l">
              <a:spcBef>
                <a:spcPts val="0"/>
              </a:spcBef>
              <a:spcAft>
                <a:spcPts val="0"/>
              </a:spcAft>
              <a:buNone/>
            </a:pPr>
            <a:r>
              <a:rPr lang="en-US" u="sng">
                <a:solidFill>
                  <a:schemeClr val="hlink"/>
                </a:solidFill>
                <a:hlinkClick r:id="rId7"/>
              </a:rPr>
              <a:t>https://truthinitiative.org/research-resources/tobacco-prevention-efforts/where-we-stand-raising-tobacco-age-21</a:t>
            </a:r>
            <a:endParaRPr/>
          </a:p>
          <a:p>
            <a:pPr indent="0" lvl="0" marL="0" marR="0" rtl="0" algn="l">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2018 SG Report</a:t>
            </a:r>
            <a:endParaRPr/>
          </a:p>
        </p:txBody>
      </p:sp>
      <p:sp>
        <p:nvSpPr>
          <p:cNvPr id="582" name="Google Shape;58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none"/>
              <a:t>Also it has been noted retailers comply with other youth access interventions</a:t>
            </a:r>
            <a:endParaRPr/>
          </a:p>
          <a:p>
            <a:pPr indent="0" lvl="0" marL="0" rtl="0" algn="l">
              <a:spcBef>
                <a:spcPts val="0"/>
              </a:spcBef>
              <a:spcAft>
                <a:spcPts val="0"/>
              </a:spcAft>
              <a:buNone/>
            </a:pPr>
            <a:r>
              <a:t/>
            </a:r>
            <a:endParaRPr u="none"/>
          </a:p>
          <a:p>
            <a:pPr indent="0" lvl="0" marL="0" rtl="0" algn="l">
              <a:spcBef>
                <a:spcPts val="0"/>
              </a:spcBef>
              <a:spcAft>
                <a:spcPts val="0"/>
              </a:spcAft>
              <a:buNone/>
            </a:pPr>
            <a:r>
              <a:rPr lang="en-US" u="sng"/>
              <a:t>Sources:</a:t>
            </a:r>
            <a:endParaRPr/>
          </a:p>
          <a:p>
            <a:pPr indent="0" lvl="0" marL="0" rtl="0" algn="l">
              <a:spcBef>
                <a:spcPts val="0"/>
              </a:spcBef>
              <a:spcAft>
                <a:spcPts val="0"/>
              </a:spcAft>
              <a:buNone/>
            </a:pPr>
            <a:r>
              <a:rPr lang="en-US"/>
              <a:t>“Evaluation of California’s ‘Tobacco 21’ law” </a:t>
            </a:r>
            <a:endParaRPr/>
          </a:p>
          <a:p>
            <a:pPr indent="0" lvl="0" marL="0" rtl="0" algn="l">
              <a:spcBef>
                <a:spcPts val="0"/>
              </a:spcBef>
              <a:spcAft>
                <a:spcPts val="0"/>
              </a:spcAft>
              <a:buNone/>
            </a:pPr>
            <a:r>
              <a:rPr lang="en-US"/>
              <a:t>http://dx.doi.org/10.1136/tobaccocontrol-2017-054088</a:t>
            </a:r>
            <a:endParaRPr/>
          </a:p>
          <a:p>
            <a:pPr indent="0" lvl="0" marL="0" rtl="0" algn="l">
              <a:spcBef>
                <a:spcPts val="0"/>
              </a:spcBef>
              <a:spcAft>
                <a:spcPts val="0"/>
              </a:spcAft>
              <a:buNone/>
            </a:pPr>
            <a:r>
              <a:rPr lang="en-US"/>
              <a:t>Do Local Tobacco-21 Laws Reduce Smoking Among 18 to 20 Year-Olds?</a:t>
            </a:r>
            <a:endParaRPr/>
          </a:p>
          <a:p>
            <a:pPr indent="0" lvl="0" marL="0" rtl="0" algn="l">
              <a:spcBef>
                <a:spcPts val="0"/>
              </a:spcBef>
              <a:spcAft>
                <a:spcPts val="0"/>
              </a:spcAft>
              <a:buNone/>
            </a:pPr>
            <a:r>
              <a:rPr lang="en-US"/>
              <a:t>https://doi.org/10.1093/ntr/ntz123</a:t>
            </a:r>
            <a:endParaRPr/>
          </a:p>
          <a:p>
            <a:pPr indent="0" lvl="0" marL="0" rtl="0" algn="l">
              <a:spcBef>
                <a:spcPts val="0"/>
              </a:spcBef>
              <a:spcAft>
                <a:spcPts val="0"/>
              </a:spcAft>
              <a:buNone/>
            </a:pPr>
            <a:r>
              <a:rPr lang="en-US"/>
              <a:t>Use of tobacco retail permitting to reduce youth access and exposure to tobacco in Santa Clara County, California” </a:t>
            </a:r>
            <a:endParaRPr/>
          </a:p>
          <a:p>
            <a:pPr indent="0" lvl="0" marL="0" rtl="0" algn="l">
              <a:spcBef>
                <a:spcPts val="0"/>
              </a:spcBef>
              <a:spcAft>
                <a:spcPts val="0"/>
              </a:spcAft>
              <a:buNone/>
            </a:pPr>
            <a:r>
              <a:rPr lang="en-US"/>
              <a:t>https://doi.org/10.1016/j.ypmed.2014.01.023</a:t>
            </a:r>
            <a:endParaRPr/>
          </a:p>
          <a:p>
            <a:pPr indent="0" lvl="0" marL="0" rtl="0" algn="l">
              <a:spcBef>
                <a:spcPts val="0"/>
              </a:spcBef>
              <a:spcAft>
                <a:spcPts val="0"/>
              </a:spcAft>
              <a:buNone/>
            </a:pPr>
            <a:r>
              <a:t/>
            </a:r>
            <a:endParaRPr/>
          </a:p>
        </p:txBody>
      </p:sp>
      <p:sp>
        <p:nvSpPr>
          <p:cNvPr id="605" name="Google Shape;60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https://www.accessdata.fda.gov/scripts/oce/inspections/oce_insp_searching.cfm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the violation rates in Michigan showing that there is an opportunity to reduce sales to children further. Please update before using.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some cities violations much higher than others, Dearborn had 40% failure rate.</a:t>
            </a:r>
            <a:endParaRPr/>
          </a:p>
        </p:txBody>
      </p:sp>
      <p:sp>
        <p:nvSpPr>
          <p:cNvPr id="626" name="Google Shape;62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Which interventions against the sale of tobacco to minors can be expected to reduce smoking?” </a:t>
            </a:r>
            <a:endParaRPr/>
          </a:p>
          <a:p>
            <a:pPr indent="0" lvl="0" marL="0" rtl="0" algn="l">
              <a:spcBef>
                <a:spcPts val="0"/>
              </a:spcBef>
              <a:spcAft>
                <a:spcPts val="0"/>
              </a:spcAft>
              <a:buNone/>
            </a:pPr>
            <a:r>
              <a:rPr lang="en-US"/>
              <a:t>http://dx.doi.org/10.1136/tobaccocontrol-2011-050145</a:t>
            </a:r>
            <a:endParaRPr/>
          </a:p>
          <a:p>
            <a:pPr indent="0" lvl="0" marL="0" rtl="0" algn="l">
              <a:spcBef>
                <a:spcPts val="0"/>
              </a:spcBef>
              <a:spcAft>
                <a:spcPts val="0"/>
              </a:spcAft>
              <a:buNone/>
            </a:pPr>
            <a:r>
              <a:t/>
            </a:r>
            <a:endParaRPr/>
          </a:p>
        </p:txBody>
      </p:sp>
      <p:sp>
        <p:nvSpPr>
          <p:cNvPr id="640" name="Google Shape;64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University of Michigan project found T21 laws require an effective, comprehensive and civil enforcement and compliance regime to function properly.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By effective we mean the policy needs to be followed by all tobacco retailers. As the wellspring of tobacco products in their communities retailers must face incentives to comply with the law that align with public health objectives.  A system must be in put in place such that fines inflicted on a retailer or clerk are not the cost of doing business when selling tobacco products to under aged customers, but rather act as measures to actually change retailer practices. Comprehensive policies must cover all products and paraphernalia, all retailers be they temporary or permanent and all events where tobacco products or paraphernalia are sold.  Civil refers to limiting enforcement by the police and instead relying on food inspections or sanitarians to conduct inspections as well as taking the punishment for underage sales from the criminal to the civil realm.  This means doing away with prohibitions on youth tobacco purchase  use and possession.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[Cite IHPI policy sprint and related paper]</a:t>
            </a:r>
            <a:endParaRPr/>
          </a:p>
        </p:txBody>
      </p:sp>
      <p:sp>
        <p:nvSpPr>
          <p:cNvPr id="648" name="Google Shape;64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Also from the University of Michigan project</a:t>
            </a:r>
            <a:endParaRPr/>
          </a:p>
        </p:txBody>
      </p:sp>
      <p:sp>
        <p:nvSpPr>
          <p:cNvPr id="656" name="Google Shape;65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20000"/>
              </a:lnSpc>
              <a:spcBef>
                <a:spcPts val="0"/>
              </a:spcBef>
              <a:spcAft>
                <a:spcPts val="0"/>
              </a:spcAft>
              <a:buNone/>
            </a:pPr>
            <a:r>
              <a:rPr lang="en-US" sz="1800"/>
              <a:t>Unfortunately, there was an incident earlier this year (April 2020) in California involving the 14-year-old boy pictured here, Elijah, where a police officer “forcibly detained” him over possession of a cigar. Elijah and his family are now speaking out about this incident It is important to be mindful that these situations happen and could be prevented.</a:t>
            </a:r>
            <a:endParaRPr/>
          </a:p>
          <a:p>
            <a:pPr indent="0" lvl="1" marL="457200" rtl="0" algn="l">
              <a:lnSpc>
                <a:spcPct val="120000"/>
              </a:lnSpc>
              <a:spcBef>
                <a:spcPts val="0"/>
              </a:spcBef>
              <a:spcAft>
                <a:spcPts val="0"/>
              </a:spcAft>
              <a:buNone/>
            </a:pPr>
            <a:r>
              <a:t/>
            </a:r>
            <a:endParaRPr sz="1800"/>
          </a:p>
          <a:p>
            <a:pPr indent="0" lvl="1" marL="457200" rtl="0" algn="l">
              <a:lnSpc>
                <a:spcPct val="120000"/>
              </a:lnSpc>
              <a:spcBef>
                <a:spcPts val="0"/>
              </a:spcBef>
              <a:spcAft>
                <a:spcPts val="0"/>
              </a:spcAft>
              <a:buNone/>
            </a:pPr>
            <a:r>
              <a:rPr lang="en-US" sz="1800"/>
              <a:t>Additional info:</a:t>
            </a:r>
            <a:endParaRPr/>
          </a:p>
          <a:p>
            <a:pPr indent="0" lvl="1" marL="457200" rtl="0" algn="l">
              <a:lnSpc>
                <a:spcPct val="120000"/>
              </a:lnSpc>
              <a:spcBef>
                <a:spcPts val="0"/>
              </a:spcBef>
              <a:spcAft>
                <a:spcPts val="0"/>
              </a:spcAft>
              <a:buNone/>
            </a:pPr>
            <a:r>
              <a:rPr lang="en-US" sz="1800"/>
              <a:t>Multiple violations often invoke escalating penalties, including fines, mandatory education, restrictions on driving, and community service</a:t>
            </a:r>
            <a:endParaRPr/>
          </a:p>
          <a:p>
            <a:pPr indent="0" lvl="1" marL="457200" rtl="0" algn="l">
              <a:lnSpc>
                <a:spcPct val="120000"/>
              </a:lnSpc>
              <a:spcBef>
                <a:spcPts val="0"/>
              </a:spcBef>
              <a:spcAft>
                <a:spcPts val="0"/>
              </a:spcAft>
              <a:buNone/>
            </a:pPr>
            <a:r>
              <a:rPr lang="en-US" sz="1800"/>
              <a:t>Enforcement varies across communities: most happens at the local level and is often unfunded</a:t>
            </a:r>
            <a:endParaRPr/>
          </a:p>
          <a:p>
            <a:pPr indent="0" lvl="2" marL="914400" rtl="0" algn="l">
              <a:lnSpc>
                <a:spcPct val="120000"/>
              </a:lnSpc>
              <a:spcBef>
                <a:spcPts val="0"/>
              </a:spcBef>
              <a:spcAft>
                <a:spcPts val="0"/>
              </a:spcAft>
              <a:buNone/>
            </a:pPr>
            <a:r>
              <a:rPr lang="en-US" sz="1600"/>
              <a:t>Collateral consequences can include bodily harm, mental distress, and lost economic and educational opportunities</a:t>
            </a:r>
            <a:endParaRPr/>
          </a:p>
          <a:p>
            <a:pPr indent="0" lvl="2" marL="914400" rtl="0" algn="l">
              <a:lnSpc>
                <a:spcPct val="120000"/>
              </a:lnSpc>
              <a:spcBef>
                <a:spcPts val="0"/>
              </a:spcBef>
              <a:spcAft>
                <a:spcPts val="0"/>
              </a:spcAft>
              <a:buNone/>
            </a:pPr>
            <a:r>
              <a:rPr lang="en-US" sz="1600"/>
              <a:t>People of color are disproportionately affected</a:t>
            </a:r>
            <a:endParaRPr/>
          </a:p>
          <a:p>
            <a:pPr indent="0" lvl="1" marL="457200" rtl="0" algn="l">
              <a:lnSpc>
                <a:spcPct val="120000"/>
              </a:lnSpc>
              <a:spcBef>
                <a:spcPts val="0"/>
              </a:spcBef>
              <a:spcAft>
                <a:spcPts val="0"/>
              </a:spcAft>
              <a:buNone/>
            </a:pPr>
            <a:r>
              <a:rPr lang="en-US" sz="1800"/>
              <a:t>Evidence of the impact of PUP laws on youth tobacco use is mixed </a:t>
            </a:r>
            <a:endParaRPr/>
          </a:p>
          <a:p>
            <a:pPr indent="0" lvl="2" marL="914400" rtl="0" algn="l">
              <a:lnSpc>
                <a:spcPct val="120000"/>
              </a:lnSpc>
              <a:spcBef>
                <a:spcPts val="0"/>
              </a:spcBef>
              <a:spcAft>
                <a:spcPts val="0"/>
              </a:spcAft>
              <a:buNone/>
            </a:pPr>
            <a:r>
              <a:rPr lang="en-US" sz="1600"/>
              <a:t>Some studies have found evidence that it creates a deterrent effect among youth</a:t>
            </a:r>
            <a:endParaRPr/>
          </a:p>
          <a:p>
            <a:pPr indent="0" lvl="2" marL="914400" rtl="0" algn="l">
              <a:lnSpc>
                <a:spcPct val="120000"/>
              </a:lnSpc>
              <a:spcBef>
                <a:spcPts val="0"/>
              </a:spcBef>
              <a:spcAft>
                <a:spcPts val="0"/>
              </a:spcAft>
              <a:buNone/>
            </a:pPr>
            <a:r>
              <a:rPr lang="en-US" sz="1600"/>
              <a:t>Other studies have questioned the effectiveness, especially within communities of color from a health equity focus</a:t>
            </a:r>
            <a:endParaRPr/>
          </a:p>
          <a:p>
            <a:pPr indent="0" lvl="0" marL="0" rtl="0" algn="l">
              <a:spcBef>
                <a:spcPts val="0"/>
              </a:spcBef>
              <a:spcAft>
                <a:spcPts val="0"/>
              </a:spcAft>
              <a:buClr>
                <a:schemeClr val="dk1"/>
              </a:buClr>
              <a:buSzPts val="1200"/>
              <a:buFont typeface="Calibri"/>
              <a:buNone/>
            </a:pPr>
            <a:r>
              <a:t/>
            </a:r>
            <a:endParaRPr sz="1200" u="sng"/>
          </a:p>
          <a:p>
            <a:pPr indent="0" lvl="0" marL="0" rtl="0" algn="l">
              <a:spcBef>
                <a:spcPts val="0"/>
              </a:spcBef>
              <a:spcAft>
                <a:spcPts val="0"/>
              </a:spcAft>
              <a:buClr>
                <a:schemeClr val="dk1"/>
              </a:buClr>
              <a:buSzPts val="1200"/>
              <a:buFont typeface="Calibri"/>
              <a:buNone/>
            </a:pPr>
            <a:r>
              <a:rPr lang="en-US" sz="1200" u="sng"/>
              <a:t>Sources:</a:t>
            </a:r>
            <a:endParaRPr/>
          </a:p>
          <a:p>
            <a:pPr indent="0" lvl="0" marL="0" rtl="0" algn="l">
              <a:spcBef>
                <a:spcPts val="0"/>
              </a:spcBef>
              <a:spcAft>
                <a:spcPts val="0"/>
              </a:spcAft>
              <a:buClr>
                <a:schemeClr val="dk1"/>
              </a:buClr>
              <a:buSzPts val="1200"/>
              <a:buFont typeface="Calibri"/>
              <a:buNone/>
            </a:pPr>
            <a:r>
              <a:rPr lang="en-US" u="sng">
                <a:solidFill>
                  <a:schemeClr val="hlink"/>
                </a:solidFill>
                <a:hlinkClick r:id="rId2"/>
              </a:rPr>
              <a:t>https://www.dailymail.co.uk/news/article-8267635/Shocking-video-shows-California-cop-slamming-14-year-old-boys-face-body-pavement.html</a:t>
            </a:r>
            <a:endParaRPr/>
          </a:p>
          <a:p>
            <a:pPr indent="0" lvl="0" marL="0" rtl="0" algn="l">
              <a:spcBef>
                <a:spcPts val="0"/>
              </a:spcBef>
              <a:spcAft>
                <a:spcPts val="0"/>
              </a:spcAft>
              <a:buClr>
                <a:schemeClr val="dk1"/>
              </a:buClr>
              <a:buSzPts val="1200"/>
              <a:buFont typeface="Calibri"/>
              <a:buNone/>
            </a:pPr>
            <a:r>
              <a:rPr lang="en-US" u="sng">
                <a:solidFill>
                  <a:schemeClr val="hlink"/>
                </a:solidFill>
                <a:hlinkClick r:id="rId3"/>
              </a:rPr>
              <a:t>https://www.nydailynews.com/news/national/ny-video-shows-cop-punching-fourteen-year-old-pinning-him-to-ground-20200429-ortcockoxbetferemsraysn5zi-story.html</a:t>
            </a:r>
            <a:endParaRPr sz="1200"/>
          </a:p>
          <a:p>
            <a:pPr indent="0" lvl="0" marL="0" rtl="0" algn="l">
              <a:spcBef>
                <a:spcPts val="0"/>
              </a:spcBef>
              <a:spcAft>
                <a:spcPts val="0"/>
              </a:spcAft>
              <a:buClr>
                <a:schemeClr val="dk1"/>
              </a:buClr>
              <a:buSzPts val="1200"/>
              <a:buFont typeface="Calibri"/>
              <a:buNone/>
            </a:pPr>
            <a:r>
              <a:rPr lang="en-US" sz="1200"/>
              <a:t>4. Tworek, Cindy, Gary Giovino, K. Michael Cummings, Andrew Hyland and Frank J. Chaloupka. 2011. Youth Access Tobacco Possession, Use and Purchase Laws: Measures of State and Local Enforcement. ImpacTeen Research Paper No. 41. Chicago: University of Illinois at Chicago.</a:t>
            </a:r>
            <a:endParaRPr/>
          </a:p>
          <a:p>
            <a:pPr indent="0" lvl="0" marL="0" rtl="0" algn="l">
              <a:spcBef>
                <a:spcPts val="0"/>
              </a:spcBef>
              <a:spcAft>
                <a:spcPts val="0"/>
              </a:spcAft>
              <a:buClr>
                <a:schemeClr val="dk1"/>
              </a:buClr>
              <a:buSzPts val="1200"/>
              <a:buFont typeface="Calibri"/>
              <a:buNone/>
            </a:pPr>
            <a:r>
              <a:rPr lang="en-US" sz="1200"/>
              <a:t>5. IOM. 2015. Health Implications of Raising the Minimum Age for Purchasing Tobacco Products.  March. http://www.nationalacademies.org/hmd/Activities/PublicHealth/TobaccoMinimumAge.aspx</a:t>
            </a:r>
            <a:endParaRPr/>
          </a:p>
          <a:p>
            <a:pPr indent="0" lvl="0" marL="0" rtl="0" algn="l">
              <a:spcBef>
                <a:spcPts val="0"/>
              </a:spcBef>
              <a:spcAft>
                <a:spcPts val="0"/>
              </a:spcAft>
              <a:buClr>
                <a:schemeClr val="dk1"/>
              </a:buClr>
              <a:buSzPts val="1200"/>
              <a:buFont typeface="Calibri"/>
              <a:buNone/>
            </a:pPr>
            <a:r>
              <a:rPr lang="en-US" sz="1200"/>
              <a:t>6. Jason LA, Pokorny SB, Schoeny ME. Evaluating the effects of enforcements and fines on youth smoking. Critical Public Health. 2003 Mar 1;13(1):33-45.</a:t>
            </a:r>
            <a:endParaRPr/>
          </a:p>
          <a:p>
            <a:pPr indent="0" lvl="0" marL="0" rtl="0" algn="l">
              <a:spcBef>
                <a:spcPts val="0"/>
              </a:spcBef>
              <a:spcAft>
                <a:spcPts val="0"/>
              </a:spcAft>
              <a:buClr>
                <a:schemeClr val="dk1"/>
              </a:buClr>
              <a:buSzPts val="1200"/>
              <a:buFont typeface="Calibri"/>
              <a:buNone/>
            </a:pPr>
            <a:r>
              <a:rPr lang="en-US" sz="1200"/>
              <a:t>7. Jason LA, Pokorny SB, Adams M. A randomized trial evaluating tobacco possession-use-purchase laws in the USA. Social Science &amp; Medicine. 2008 Dec 1;67(11):1700-7.</a:t>
            </a:r>
            <a:endParaRPr/>
          </a:p>
          <a:p>
            <a:pPr indent="0" lvl="0" marL="0" rtl="0" algn="l">
              <a:spcBef>
                <a:spcPts val="0"/>
              </a:spcBef>
              <a:spcAft>
                <a:spcPts val="0"/>
              </a:spcAft>
              <a:buClr>
                <a:schemeClr val="dk1"/>
              </a:buClr>
              <a:buSzPts val="1200"/>
              <a:buFont typeface="Calibri"/>
              <a:buNone/>
            </a:pPr>
            <a:r>
              <a:rPr lang="en-US" sz="1200"/>
              <a:t>8. Pokorny SB, Adams M, Jason L. Randomized Trial Evaluating Tobacco Possession-Use-Purchase Laws in the USA. Social science &amp; medicine (1982). 2008 Dec;67(11):1700.</a:t>
            </a:r>
            <a:endParaRPr/>
          </a:p>
          <a:p>
            <a:pPr indent="0" lvl="0" marL="0" rtl="0" algn="l">
              <a:spcBef>
                <a:spcPts val="0"/>
              </a:spcBef>
              <a:spcAft>
                <a:spcPts val="0"/>
              </a:spcAft>
              <a:buClr>
                <a:schemeClr val="dk1"/>
              </a:buClr>
              <a:buSzPts val="1200"/>
              <a:buFont typeface="Calibri"/>
              <a:buNone/>
            </a:pPr>
            <a:r>
              <a:rPr lang="en-US" sz="1200"/>
              <a:t>9. Jason LA, Pokorny SB, Adams M, Topliff A, Harris C, Hunt Y. Youth tobacco access and possession policy interventions: Effects on observed and perceived tobacco use. American Journal on Addictions. 2009 Aug 10;18(5):367-74.</a:t>
            </a:r>
            <a:endParaRPr/>
          </a:p>
          <a:p>
            <a:pPr indent="0" lvl="0" marL="0" rtl="0" algn="l">
              <a:spcBef>
                <a:spcPts val="0"/>
              </a:spcBef>
              <a:spcAft>
                <a:spcPts val="0"/>
              </a:spcAft>
              <a:buClr>
                <a:schemeClr val="dk1"/>
              </a:buClr>
              <a:buSzPts val="1200"/>
              <a:buFont typeface="Calibri"/>
              <a:buNone/>
            </a:pPr>
            <a:r>
              <a:rPr lang="en-US" sz="1200"/>
              <a:t>10. Gottlieb NH, Loukas A, Corrao M, McAlister A, Snell C, Huang PP. Minors’ tobacco possession law violations and intentions to smoke: Implications for tobacco control. Tobacco control. 2004 Sep 1;13(3):237-43.</a:t>
            </a:r>
            <a:endParaRPr/>
          </a:p>
          <a:p>
            <a:pPr indent="0" lvl="0" marL="0" rtl="0" algn="l">
              <a:spcBef>
                <a:spcPts val="0"/>
              </a:spcBef>
              <a:spcAft>
                <a:spcPts val="0"/>
              </a:spcAft>
              <a:buClr>
                <a:schemeClr val="dk1"/>
              </a:buClr>
              <a:buSzPts val="1200"/>
              <a:buFont typeface="Calibri"/>
              <a:buNone/>
            </a:pPr>
            <a:r>
              <a:rPr lang="en-US" sz="1200"/>
              <a:t>11. Ross H, Chaloupka FJ. The effect of cigarette prices on youth smoking. Health economics. 2003 Mar;12(3):217-30.</a:t>
            </a:r>
            <a:endParaRPr/>
          </a:p>
          <a:p>
            <a:pPr indent="0" lvl="0" marL="0" rtl="0" algn="l">
              <a:spcBef>
                <a:spcPts val="0"/>
              </a:spcBef>
              <a:spcAft>
                <a:spcPts val="0"/>
              </a:spcAft>
              <a:buClr>
                <a:schemeClr val="dk1"/>
              </a:buClr>
              <a:buSzPts val="1200"/>
              <a:buFont typeface="Calibri"/>
              <a:buNone/>
            </a:pPr>
            <a:r>
              <a:rPr lang="en-US" sz="1200"/>
              <a:t>12. Tworek C, Yamaguchi R, Kloska DD, Emery S, Barker DC, Giovino GA, O’Malley PM, Chaloupka FJ. State-level tobacco control policies and youth smoking cessation measures. Health Policy. 2010 Oct 1;97(2-3):136-44.</a:t>
            </a:r>
            <a:endParaRPr/>
          </a:p>
          <a:p>
            <a:pPr indent="0" lvl="0" marL="0" rtl="0" algn="l">
              <a:spcBef>
                <a:spcPts val="0"/>
              </a:spcBef>
              <a:spcAft>
                <a:spcPts val="0"/>
              </a:spcAft>
              <a:buClr>
                <a:schemeClr val="dk1"/>
              </a:buClr>
              <a:buSzPts val="1200"/>
              <a:buFont typeface="Calibri"/>
              <a:buNone/>
            </a:pPr>
            <a:r>
              <a:rPr lang="en-US" sz="1200"/>
              <a:t>13. Tworek, C, Giovino G, Cummings KM, Hyland A, Chaloupka FJ. 2011. Youth Access Tobacco Possession, Use and Purchase Laws: Measures of State and Local Enforcement. ImpacTeen Research Paper No. 41. Chicago: University of Illinois at Chicago. December. https://tobacconomics.org/research/youth-access-tobacco-possession-use-and-purchase-laws-measures-of-state-and-local-enforcement/</a:t>
            </a:r>
            <a:endParaRPr/>
          </a:p>
          <a:p>
            <a:pPr indent="0" lvl="0" marL="0" rtl="0" algn="l">
              <a:spcBef>
                <a:spcPts val="0"/>
              </a:spcBef>
              <a:spcAft>
                <a:spcPts val="0"/>
              </a:spcAft>
              <a:buClr>
                <a:schemeClr val="dk1"/>
              </a:buClr>
              <a:buSzPts val="1200"/>
              <a:buFont typeface="Calibri"/>
              <a:buNone/>
            </a:pPr>
            <a:r>
              <a:rPr lang="en-US" sz="1200"/>
              <a:t>14. Naya Family Center. 2017. A Policy to Increase the Minimum Legal Sales Age for Tobacco and Nicotine Products from 18 to 21: Health Equity Implications. T21 Policy Health Equity Impact Assessment Technical Report. June. https://multco.us/file/64396/download</a:t>
            </a:r>
            <a:endParaRPr/>
          </a:p>
          <a:p>
            <a:pPr indent="0" lvl="0" marL="0" rtl="0" algn="l">
              <a:spcBef>
                <a:spcPts val="0"/>
              </a:spcBef>
              <a:spcAft>
                <a:spcPts val="0"/>
              </a:spcAft>
              <a:buNone/>
            </a:pPr>
            <a:r>
              <a:rPr lang="en-US"/>
              <a:t>The Merchants, Not the Customers: Resisting the Alcohol and Tobacco Industries’ Strategy to Blame Young People for Illegal Alcohol and Tobacco Sales</a:t>
            </a:r>
            <a:endParaRPr/>
          </a:p>
          <a:p>
            <a:pPr indent="0" lvl="0" marL="0" rtl="0" algn="l">
              <a:spcBef>
                <a:spcPts val="0"/>
              </a:spcBef>
              <a:spcAft>
                <a:spcPts val="0"/>
              </a:spcAft>
              <a:buNone/>
            </a:pPr>
            <a:r>
              <a:rPr lang="en-US"/>
              <a:t>https://doi.org/10.2307/3342619</a:t>
            </a:r>
            <a:endParaRPr/>
          </a:p>
          <a:p>
            <a:pPr indent="0" lvl="0" marL="0" rtl="0" algn="l">
              <a:spcBef>
                <a:spcPts val="0"/>
              </a:spcBef>
              <a:spcAft>
                <a:spcPts val="0"/>
              </a:spcAft>
              <a:buClr>
                <a:schemeClr val="dk1"/>
              </a:buClr>
              <a:buSzPts val="1200"/>
              <a:buFont typeface="Calibri"/>
              <a:buNone/>
            </a:pPr>
            <a:r>
              <a:t/>
            </a:r>
            <a:endParaRPr sz="1200"/>
          </a:p>
        </p:txBody>
      </p:sp>
      <p:sp>
        <p:nvSpPr>
          <p:cNvPr id="666" name="Google Shape;66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Merchants, Not the Customers: Resisting the Alcohol and Tobacco Industries’ Strategy to Blame Young People for Illegal Alcohol and Tobacco Sales</a:t>
            </a:r>
            <a:endParaRPr/>
          </a:p>
          <a:p>
            <a:pPr indent="0" lvl="0" marL="0" rtl="0" algn="l">
              <a:spcBef>
                <a:spcPts val="0"/>
              </a:spcBef>
              <a:spcAft>
                <a:spcPts val="0"/>
              </a:spcAft>
              <a:buNone/>
            </a:pPr>
            <a:r>
              <a:rPr lang="en-US"/>
              <a:t>https://doi.org/10.2307/3342619</a:t>
            </a:r>
            <a:endParaRPr/>
          </a:p>
        </p:txBody>
      </p:sp>
      <p:sp>
        <p:nvSpPr>
          <p:cNvPr id="684" name="Google Shape;68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Sources:</a:t>
            </a:r>
            <a:endParaRPr/>
          </a:p>
          <a:p>
            <a:pPr indent="0" lvl="0" marL="0" rtl="0" algn="l">
              <a:spcBef>
                <a:spcPts val="0"/>
              </a:spcBef>
              <a:spcAft>
                <a:spcPts val="0"/>
              </a:spcAft>
              <a:buNone/>
            </a:pPr>
            <a:r>
              <a:rPr lang="en-US"/>
              <a:t>Reducing the Illegal Sales of Cigarettes to Minors: Analysis of Alternative Enforcement Schedules</a:t>
            </a:r>
            <a:endParaRPr/>
          </a:p>
          <a:p>
            <a:pPr indent="0" lvl="0" marL="0" rtl="0" algn="l">
              <a:spcBef>
                <a:spcPts val="0"/>
              </a:spcBef>
              <a:spcAft>
                <a:spcPts val="0"/>
              </a:spcAft>
              <a:buNone/>
            </a:pPr>
            <a:r>
              <a:rPr lang="en-US"/>
              <a:t>https://doi.org/10.1901/jaba.1996.29-333</a:t>
            </a:r>
            <a:endParaRPr/>
          </a:p>
          <a:p>
            <a:pPr indent="0" lvl="0" marL="0" rtl="0" algn="l">
              <a:spcBef>
                <a:spcPts val="0"/>
              </a:spcBef>
              <a:spcAft>
                <a:spcPts val="0"/>
              </a:spcAft>
              <a:buNone/>
            </a:pPr>
            <a:r>
              <a:rPr lang="en-US"/>
              <a:t>The Merchants, Not the Customers: Resisting the Alcohol and Tobacco Industries’ Strategy to Blame Young People for Illegal Alcohol and Tobacco Sales</a:t>
            </a:r>
            <a:endParaRPr/>
          </a:p>
          <a:p>
            <a:pPr indent="0" lvl="0" marL="0" rtl="0" algn="l">
              <a:spcBef>
                <a:spcPts val="0"/>
              </a:spcBef>
              <a:spcAft>
                <a:spcPts val="0"/>
              </a:spcAft>
              <a:buNone/>
            </a:pPr>
            <a:r>
              <a:rPr lang="en-US"/>
              <a:t>https://doi.org/10.2307/3342619</a:t>
            </a:r>
            <a:endParaRPr/>
          </a:p>
          <a:p>
            <a:pPr indent="0" lvl="0" marL="0" rtl="0" algn="l">
              <a:spcBef>
                <a:spcPts val="0"/>
              </a:spcBef>
              <a:spcAft>
                <a:spcPts val="0"/>
              </a:spcAft>
              <a:buNone/>
            </a:pPr>
            <a:r>
              <a:rPr lang="en-US"/>
              <a:t>Regulating the tobacco retail environment: beyond reducing sales to minors</a:t>
            </a:r>
            <a:endParaRPr/>
          </a:p>
          <a:p>
            <a:pPr indent="0" lvl="0" marL="0" rtl="0" algn="l">
              <a:spcBef>
                <a:spcPts val="0"/>
              </a:spcBef>
              <a:spcAft>
                <a:spcPts val="0"/>
              </a:spcAft>
              <a:buNone/>
            </a:pPr>
            <a:r>
              <a:rPr lang="en-US"/>
              <a:t>http://dx.doi.org/10.1136/tc.2009.031724</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91" name="Google Shape;69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To start, it is important to note tobacco is the number 1 cause of premature death in the United States. Cigarette smoking is destructive to the body, causing conditions such as cancer, heart and lung disease. </a:t>
            </a:r>
            <a:endParaRPr/>
          </a:p>
          <a:p>
            <a:pPr indent="0" lvl="0" marL="0" rtl="0" algn="l">
              <a:spcBef>
                <a:spcPts val="0"/>
              </a:spcBef>
              <a:spcAft>
                <a:spcPts val="0"/>
              </a:spcAft>
              <a:buNone/>
            </a:pPr>
            <a:r>
              <a:t/>
            </a:r>
            <a:endParaRPr u="sng">
              <a:solidFill>
                <a:schemeClr val="hlink"/>
              </a:solidFill>
              <a:hlinkClick r:id="rId3"/>
            </a:endParaRPr>
          </a:p>
          <a:p>
            <a:pPr indent="0" lvl="0" marL="0" rtl="0" algn="l">
              <a:spcBef>
                <a:spcPts val="0"/>
              </a:spcBef>
              <a:spcAft>
                <a:spcPts val="0"/>
              </a:spcAft>
              <a:buNone/>
            </a:pPr>
            <a:r>
              <a:rPr lang="en-US" u="sng">
                <a:solidFill>
                  <a:schemeClr val="hlink"/>
                </a:solidFill>
                <a:hlinkClick r:id="rId4"/>
              </a:rPr>
              <a:t>Sources:</a:t>
            </a:r>
            <a:endParaRPr/>
          </a:p>
          <a:p>
            <a:pPr indent="0" lvl="0" marL="0" rtl="0" algn="l">
              <a:spcBef>
                <a:spcPts val="0"/>
              </a:spcBef>
              <a:spcAft>
                <a:spcPts val="0"/>
              </a:spcAft>
              <a:buNone/>
            </a:pPr>
            <a:r>
              <a:rPr lang="en-US" u="sng">
                <a:solidFill>
                  <a:schemeClr val="hlink"/>
                </a:solidFill>
                <a:hlinkClick r:id="rId5"/>
              </a:rPr>
              <a:t>https://www.cdc.gov/tobacco/data_statistics/fact_sheets/health_effects/tobacco_related_mortality/index.htm</a:t>
            </a:r>
            <a:endParaRPr/>
          </a:p>
          <a:p>
            <a:pPr indent="0" lvl="0" marL="0" rtl="0" algn="l">
              <a:spcBef>
                <a:spcPts val="0"/>
              </a:spcBef>
              <a:spcAft>
                <a:spcPts val="0"/>
              </a:spcAft>
              <a:buNone/>
            </a:pPr>
            <a:r>
              <a:rPr lang="en-US" u="sng">
                <a:solidFill>
                  <a:schemeClr val="hlink"/>
                </a:solidFill>
                <a:hlinkClick r:id="rId6"/>
              </a:rPr>
              <a:t>https://www.cdc.gov/tobacco/infographics/health-effects/index.htm</a:t>
            </a:r>
            <a:endParaRPr/>
          </a:p>
        </p:txBody>
      </p:sp>
      <p:sp>
        <p:nvSpPr>
          <p:cNvPr id="306" name="Google Shape;30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https://www.columbus.gov/publichealth/programs/Tobacco-21/Download-the-Tobacco-21-Sign/</a:t>
            </a:r>
            <a:endParaRPr/>
          </a:p>
          <a:p>
            <a:pPr indent="0" lvl="0" marL="0" marR="0" rtl="0" algn="l">
              <a:lnSpc>
                <a:spcPct val="100000"/>
              </a:lnSpc>
              <a:spcBef>
                <a:spcPts val="0"/>
              </a:spcBef>
              <a:spcAft>
                <a:spcPts val="0"/>
              </a:spcAft>
              <a:buClr>
                <a:schemeClr val="dk1"/>
              </a:buClr>
              <a:buSzPts val="1200"/>
              <a:buFont typeface="Calibri"/>
              <a:buNone/>
            </a:pPr>
            <a:r>
              <a:rPr lang="en-US" sz="1200"/>
              <a:t>Opportunity to build relationship with retailers and keep in mind their position in communities and the vulnerability of their staff as well to penalties</a:t>
            </a:r>
            <a:endParaRPr/>
          </a:p>
          <a:p>
            <a:pPr indent="0" lvl="0" marL="0" rtl="0" algn="l">
              <a:spcBef>
                <a:spcPts val="0"/>
              </a:spcBef>
              <a:spcAft>
                <a:spcPts val="0"/>
              </a:spcAft>
              <a:buNone/>
            </a:pPr>
            <a:r>
              <a:t/>
            </a:r>
            <a:endParaRPr/>
          </a:p>
        </p:txBody>
      </p:sp>
      <p:sp>
        <p:nvSpPr>
          <p:cNvPr id="715" name="Google Shape;71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https://www.ccbh.net/tobacco-21/</a:t>
            </a:r>
            <a:endParaRPr/>
          </a:p>
        </p:txBody>
      </p:sp>
      <p:sp>
        <p:nvSpPr>
          <p:cNvPr id="723" name="Google Shape;72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lt1"/>
                </a:solidFill>
                <a:latin typeface="Calibri"/>
                <a:ea typeface="Calibri"/>
                <a:cs typeface="Calibri"/>
                <a:sym typeface="Calibri"/>
              </a:rPr>
              <a:t>Spindle, Tory R, Hiler, Marzena M, Cooke, Megan, Eissenberg, Thomas, Kendler, Kenneth S, &amp; Dick, Danielle. (2016). Electronic Cigarette Use and Uptake of Cigarette Smoking: A Longitudinal Examination of U.S. College Students. </a:t>
            </a:r>
            <a:r>
              <a:rPr b="0" i="1" lang="en-US" sz="1200">
                <a:solidFill>
                  <a:schemeClr val="lt1"/>
                </a:solidFill>
                <a:latin typeface="Calibri"/>
                <a:ea typeface="Calibri"/>
                <a:cs typeface="Calibri"/>
                <a:sym typeface="Calibri"/>
              </a:rPr>
              <a:t>Addictive Behaviors</a:t>
            </a:r>
            <a:r>
              <a:rPr b="0" i="0" lang="en-US" sz="1200">
                <a:solidFill>
                  <a:schemeClr val="lt1"/>
                </a:solidFill>
                <a:latin typeface="Calibri"/>
                <a:ea typeface="Calibri"/>
                <a:cs typeface="Calibri"/>
                <a:sym typeface="Calibri"/>
              </a:rPr>
              <a:t>, </a:t>
            </a:r>
            <a:r>
              <a:rPr b="0" i="1" lang="en-US" sz="1200">
                <a:solidFill>
                  <a:schemeClr val="lt1"/>
                </a:solidFill>
                <a:latin typeface="Calibri"/>
                <a:ea typeface="Calibri"/>
                <a:cs typeface="Calibri"/>
                <a:sym typeface="Calibri"/>
              </a:rPr>
              <a:t>67</a:t>
            </a:r>
            <a:r>
              <a:rPr b="0" i="0" lang="en-US" sz="1200">
                <a:solidFill>
                  <a:schemeClr val="lt1"/>
                </a:solidFill>
                <a:latin typeface="Calibri"/>
                <a:ea typeface="Calibri"/>
                <a:cs typeface="Calibri"/>
                <a:sym typeface="Calibri"/>
              </a:rPr>
              <a:t>, 66–72. Journal Article, England: Elsevier Ltd.</a:t>
            </a:r>
            <a:endParaRPr/>
          </a:p>
          <a:p>
            <a:pPr indent="0" lvl="0" marL="0" marR="0" rtl="0" algn="l">
              <a:lnSpc>
                <a:spcPct val="100000"/>
              </a:lnSpc>
              <a:spcBef>
                <a:spcPts val="0"/>
              </a:spcBef>
              <a:spcAft>
                <a:spcPts val="0"/>
              </a:spcAft>
              <a:buClr>
                <a:schemeClr val="lt1"/>
              </a:buClr>
              <a:buSzPts val="1200"/>
              <a:buFont typeface="Calibri"/>
              <a:buNone/>
            </a:pPr>
            <a:r>
              <a:rPr b="0" i="0" lang="en-US" sz="1200">
                <a:solidFill>
                  <a:schemeClr val="lt1"/>
                </a:solidFill>
                <a:latin typeface="Calibri"/>
                <a:ea typeface="Calibri"/>
                <a:cs typeface="Calibri"/>
                <a:sym typeface="Calibri"/>
              </a:rPr>
              <a:t>Michael Windle, Regine Haardörfer, Steven A. Lloyd, Bruce Foster &amp; Carla J. Berg (2017) Social Influences on College Student Use of Tobacco Products, Alcohol, and Marijuana, Substance Use &amp; Misuse, 52:9, 1111-1119, DOI: </a:t>
            </a:r>
            <a:r>
              <a:rPr b="0" i="0" lang="en-US" sz="1200" u="sng">
                <a:solidFill>
                  <a:schemeClr val="lt1"/>
                </a:solidFill>
                <a:latin typeface="Calibri"/>
                <a:ea typeface="Calibri"/>
                <a:cs typeface="Calibri"/>
                <a:sym typeface="Calibri"/>
                <a:hlinkClick r:id="rId2">
                  <a:extLst>
                    <a:ext uri="{A12FA001-AC4F-418D-AE19-62706E023703}">
                      <ahyp:hlinkClr val="tx"/>
                    </a:ext>
                  </a:extLst>
                </a:hlinkClick>
              </a:rPr>
              <a:t>10.1080/10826084.2017.1290116</a:t>
            </a:r>
            <a:endParaRPr/>
          </a:p>
          <a:p>
            <a:pPr indent="0" lvl="0" marL="0" marR="0" rtl="0" algn="l">
              <a:lnSpc>
                <a:spcPct val="100000"/>
              </a:lnSpc>
              <a:spcBef>
                <a:spcPts val="0"/>
              </a:spcBef>
              <a:spcAft>
                <a:spcPts val="0"/>
              </a:spcAft>
              <a:buClr>
                <a:schemeClr val="lt1"/>
              </a:buClr>
              <a:buSzPts val="1200"/>
              <a:buFont typeface="Calibri"/>
              <a:buNone/>
            </a:pPr>
            <a:r>
              <a:rPr lang="en-US"/>
              <a:t>Hart, E. P., Sears, C. G., Hart, J. L., &amp; Walker, K. L. (2017). Electronic Cigarettes and Communication: An Examination of College Students' Perceptions of Safety and Use. </a:t>
            </a:r>
            <a:r>
              <a:rPr i="1" lang="en-US"/>
              <a:t>Kentucky journal of communication</a:t>
            </a:r>
            <a:r>
              <a:rPr lang="en-US"/>
              <a:t>, </a:t>
            </a:r>
            <a:r>
              <a:rPr i="1" lang="en-US"/>
              <a:t>36</a:t>
            </a:r>
            <a:r>
              <a:rPr lang="en-US"/>
              <a:t>(1), 35–51.</a:t>
            </a:r>
            <a:endParaRPr/>
          </a:p>
          <a:p>
            <a:pPr indent="0" lvl="0" marL="0" marR="0" rtl="0" algn="l">
              <a:lnSpc>
                <a:spcPct val="100000"/>
              </a:lnSpc>
              <a:spcBef>
                <a:spcPts val="0"/>
              </a:spcBef>
              <a:spcAft>
                <a:spcPts val="0"/>
              </a:spcAft>
              <a:buClr>
                <a:schemeClr val="lt1"/>
              </a:buClr>
              <a:buSzPts val="1200"/>
              <a:buFont typeface="Calibri"/>
              <a:buNone/>
            </a:pPr>
            <a:r>
              <a:rPr lang="en-US"/>
              <a:t>Trumbo, C. W., &amp; Harper, R. (2016). A Comparison of Students and Non-Students with Respect to Orientation Toward E-cigarettes. </a:t>
            </a:r>
            <a:r>
              <a:rPr i="1" lang="en-US"/>
              <a:t>Journal of public health research</a:t>
            </a:r>
            <a:r>
              <a:rPr lang="en-US"/>
              <a:t>, </a:t>
            </a:r>
            <a:r>
              <a:rPr i="1" lang="en-US"/>
              <a:t>5</a:t>
            </a:r>
            <a:r>
              <a:rPr lang="en-US"/>
              <a:t>(2), 595. </a:t>
            </a:r>
            <a:r>
              <a:rPr lang="en-US" u="sng">
                <a:solidFill>
                  <a:schemeClr val="hlink"/>
                </a:solidFill>
                <a:hlinkClick r:id="rId3"/>
              </a:rPr>
              <a:t>https://doi.org/10.4081/jphr.2016.595</a:t>
            </a:r>
            <a:endParaRPr/>
          </a:p>
          <a:p>
            <a:pPr indent="0" lvl="0" marL="0" marR="0" rtl="0" algn="l">
              <a:lnSpc>
                <a:spcPct val="100000"/>
              </a:lnSpc>
              <a:spcBef>
                <a:spcPts val="0"/>
              </a:spcBef>
              <a:spcAft>
                <a:spcPts val="0"/>
              </a:spcAft>
              <a:buClr>
                <a:schemeClr val="lt1"/>
              </a:buClr>
              <a:buSzPts val="1200"/>
              <a:buFont typeface="Calibri"/>
              <a:buNone/>
            </a:pPr>
            <a:r>
              <a:t/>
            </a:r>
            <a:endParaRPr/>
          </a:p>
        </p:txBody>
      </p:sp>
      <p:sp>
        <p:nvSpPr>
          <p:cNvPr id="731" name="Google Shape;731;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https://countertobacco.org/resources-tools/evidence-summaries/stores-near-schools/</a:t>
            </a:r>
            <a:endParaRPr/>
          </a:p>
          <a:p>
            <a:pPr indent="0" lvl="0" marL="0" rtl="0" algn="l">
              <a:spcBef>
                <a:spcPts val="0"/>
              </a:spcBef>
              <a:spcAft>
                <a:spcPts val="0"/>
              </a:spcAft>
              <a:buNone/>
            </a:pPr>
            <a:r>
              <a:t/>
            </a:r>
            <a:endParaRPr/>
          </a:p>
        </p:txBody>
      </p:sp>
      <p:sp>
        <p:nvSpPr>
          <p:cNvPr id="782" name="Google Shape;782;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CDC data for US adults</a:t>
            </a:r>
            <a:endParaRPr/>
          </a:p>
          <a:p>
            <a:pPr indent="0" lvl="0" marL="0" rtl="0" algn="l">
              <a:spcBef>
                <a:spcPts val="0"/>
              </a:spcBef>
              <a:spcAft>
                <a:spcPts val="0"/>
              </a:spcAft>
              <a:buNone/>
            </a:pPr>
            <a:r>
              <a:t/>
            </a:r>
            <a:endParaRPr u="sng">
              <a:solidFill>
                <a:schemeClr val="hlink"/>
              </a:solidFill>
              <a:hlinkClick r:id="rId3"/>
            </a:endParaRPr>
          </a:p>
          <a:p>
            <a:pPr indent="0" lvl="0" marL="0" rtl="0" algn="l">
              <a:spcBef>
                <a:spcPts val="0"/>
              </a:spcBef>
              <a:spcAft>
                <a:spcPts val="0"/>
              </a:spcAft>
              <a:buNone/>
            </a:pPr>
            <a:r>
              <a:rPr lang="en-US" u="sng">
                <a:solidFill>
                  <a:schemeClr val="hlink"/>
                </a:solidFill>
                <a:hlinkClick r:id="rId4"/>
              </a:rPr>
              <a:t>https://www.cdc.gov/mmwr/volumes/67/wr/mm6744a2.htm</a:t>
            </a:r>
            <a:endParaRPr/>
          </a:p>
        </p:txBody>
      </p:sp>
      <p:sp>
        <p:nvSpPr>
          <p:cNvPr id="326" name="Google Shape;3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Background/context for federal vs. Synar compliance checks</a:t>
            </a:r>
            <a:endParaRPr/>
          </a:p>
        </p:txBody>
      </p:sp>
      <p:sp>
        <p:nvSpPr>
          <p:cNvPr id="806" name="Google Shape;806;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Goal to increase comprehensiveness and improve enforcement</a:t>
            </a:r>
            <a:endParaRPr/>
          </a:p>
        </p:txBody>
      </p:sp>
      <p:sp>
        <p:nvSpPr>
          <p:cNvPr id="813" name="Google Shape;813;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dk1"/>
                </a:solidFill>
                <a:hlinkClick r:id="rId2">
                  <a:extLst>
                    <a:ext uri="{A12FA001-AC4F-418D-AE19-62706E023703}">
                      <ahyp:hlinkClr val="tx"/>
                    </a:ext>
                  </a:extLst>
                </a:hlinkClick>
              </a:rPr>
              <a:t>Cigarette use is also decreasing for youth, but e-cigarette use has substantially increased in the past few years</a:t>
            </a:r>
            <a:endParaRPr/>
          </a:p>
          <a:p>
            <a:pPr indent="0" lvl="0" marL="0" rtl="0" algn="l">
              <a:spcBef>
                <a:spcPts val="0"/>
              </a:spcBef>
              <a:spcAft>
                <a:spcPts val="0"/>
              </a:spcAft>
              <a:buNone/>
            </a:pPr>
            <a:r>
              <a:t/>
            </a:r>
            <a:endParaRPr u="sng">
              <a:solidFill>
                <a:srgbClr val="0563C1"/>
              </a:solidFill>
              <a:hlinkClick r:id="rId3">
                <a:extLst>
                  <a:ext uri="{A12FA001-AC4F-418D-AE19-62706E023703}">
                    <ahyp:hlinkClr val="tx"/>
                  </a:ext>
                </a:extLst>
              </a:hlinkClick>
            </a:endParaRPr>
          </a:p>
          <a:p>
            <a:pPr indent="0" lvl="0" marL="0" rtl="0" algn="l">
              <a:spcBef>
                <a:spcPts val="0"/>
              </a:spcBef>
              <a:spcAft>
                <a:spcPts val="0"/>
              </a:spcAft>
              <a:buNone/>
            </a:pPr>
            <a:r>
              <a:rPr lang="en-US" u="sng">
                <a:solidFill>
                  <a:srgbClr val="0563C1"/>
                </a:solidFill>
                <a:hlinkClick r:id="rId4">
                  <a:extLst>
                    <a:ext uri="{A12FA001-AC4F-418D-AE19-62706E023703}">
                      <ahyp:hlinkClr val="tx"/>
                    </a:ext>
                  </a:extLst>
                </a:hlinkClick>
              </a:rPr>
              <a:t>https://www.cdc.gov/tobacco/data_statistics/surveys/nyts/index.htm</a:t>
            </a:r>
            <a:endParaRPr/>
          </a:p>
        </p:txBody>
      </p:sp>
      <p:sp>
        <p:nvSpPr>
          <p:cNvPr id="333" name="Google Shape;3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MiPHY can provide local information to know where [CITY OR COUNTY] stands in relation to the rest of Michigan</a:t>
            </a:r>
            <a:endParaRPr/>
          </a:p>
        </p:txBody>
      </p:sp>
      <p:sp>
        <p:nvSpPr>
          <p:cNvPr id="340" name="Google Shape;3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Change graphics to be county-specific using MiPHY: </a:t>
            </a:r>
            <a:r>
              <a:rPr lang="en-US" sz="1200" u="sng">
                <a:solidFill>
                  <a:schemeClr val="hlink"/>
                </a:solidFill>
                <a:hlinkClick r:id="rId2"/>
              </a:rPr>
              <a:t>https://mdoe.state.mi.us/schoolhealthsurveys/ExternalReports/CountyReportGeneration.aspx</a:t>
            </a:r>
            <a:endParaRPr/>
          </a:p>
        </p:txBody>
      </p:sp>
      <p:sp>
        <p:nvSpPr>
          <p:cNvPr id="348" name="Google Shape;3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2017-2018 data</a:t>
            </a:r>
            <a:endParaRPr/>
          </a:p>
          <a:p>
            <a:pPr indent="0" lvl="0" marL="0" marR="0" rtl="0" algn="l">
              <a:lnSpc>
                <a:spcPct val="100000"/>
              </a:lnSpc>
              <a:spcBef>
                <a:spcPts val="0"/>
              </a:spcBef>
              <a:spcAft>
                <a:spcPts val="0"/>
              </a:spcAft>
              <a:buClr>
                <a:schemeClr val="dk1"/>
              </a:buClr>
              <a:buSzPts val="1200"/>
              <a:buFont typeface="Calibri"/>
              <a:buNone/>
            </a:pPr>
            <a:r>
              <a:rPr lang="en-US"/>
              <a:t>Change graphics to be county-specific using MiPHY: </a:t>
            </a:r>
            <a:r>
              <a:rPr lang="en-US" sz="1200" u="sng">
                <a:solidFill>
                  <a:schemeClr val="hlink"/>
                </a:solidFill>
                <a:hlinkClick r:id="rId2"/>
              </a:rPr>
              <a:t>https://mdoe.state.mi.us/schoolhealthsurveys/ExternalReports/CountyReportGeneration.aspx</a:t>
            </a:r>
            <a:endParaRPr/>
          </a:p>
          <a:p>
            <a:pPr indent="0" lvl="0" marL="0" rtl="0" algn="l">
              <a:spcBef>
                <a:spcPts val="0"/>
              </a:spcBef>
              <a:spcAft>
                <a:spcPts val="0"/>
              </a:spcAft>
              <a:buNone/>
            </a:pPr>
            <a:r>
              <a:t/>
            </a:r>
            <a:endParaRPr/>
          </a:p>
        </p:txBody>
      </p:sp>
      <p:sp>
        <p:nvSpPr>
          <p:cNvPr id="357" name="Google Shape;3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54"/>
          <p:cNvGrpSpPr/>
          <p:nvPr/>
        </p:nvGrpSpPr>
        <p:grpSpPr>
          <a:xfrm>
            <a:off x="0" y="-2373"/>
            <a:ext cx="12192000" cy="6867027"/>
            <a:chOff x="0" y="-2373"/>
            <a:chExt cx="12192000" cy="6867027"/>
          </a:xfrm>
        </p:grpSpPr>
        <p:sp>
          <p:nvSpPr>
            <p:cNvPr id="28" name="Google Shape;28;p5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4"/>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4"/>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4"/>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4"/>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4"/>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5" name="Google Shape;35;p54"/>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4"/>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7" name="Google Shape;37;p54"/>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4"/>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4"/>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28" name="Shape 128"/>
        <p:cNvGrpSpPr/>
        <p:nvPr/>
      </p:nvGrpSpPr>
      <p:grpSpPr>
        <a:xfrm>
          <a:off x="0" y="0"/>
          <a:ext cx="0" cy="0"/>
          <a:chOff x="0" y="0"/>
          <a:chExt cx="0" cy="0"/>
        </a:xfrm>
      </p:grpSpPr>
      <p:grpSp>
        <p:nvGrpSpPr>
          <p:cNvPr id="129" name="Google Shape;129;p65"/>
          <p:cNvGrpSpPr/>
          <p:nvPr/>
        </p:nvGrpSpPr>
        <p:grpSpPr>
          <a:xfrm>
            <a:off x="0" y="-2373"/>
            <a:ext cx="12192000" cy="6867027"/>
            <a:chOff x="0" y="-2373"/>
            <a:chExt cx="12192000" cy="6867027"/>
          </a:xfrm>
        </p:grpSpPr>
        <p:sp>
          <p:nvSpPr>
            <p:cNvPr id="130" name="Google Shape;130;p6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5"/>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5"/>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5"/>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5"/>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5"/>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5"/>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5"/>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5"/>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39" name="Google Shape;139;p6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0" name="Google Shape;140;p65"/>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65"/>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2" name="Google Shape;142;p65"/>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43" name="Google Shape;143;p6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6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6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7" name="Shape 147"/>
        <p:cNvGrpSpPr/>
        <p:nvPr/>
      </p:nvGrpSpPr>
      <p:grpSpPr>
        <a:xfrm>
          <a:off x="0" y="0"/>
          <a:ext cx="0" cy="0"/>
          <a:chOff x="0" y="0"/>
          <a:chExt cx="0" cy="0"/>
        </a:xfrm>
      </p:grpSpPr>
      <p:grpSp>
        <p:nvGrpSpPr>
          <p:cNvPr id="148" name="Google Shape;148;p66"/>
          <p:cNvGrpSpPr/>
          <p:nvPr/>
        </p:nvGrpSpPr>
        <p:grpSpPr>
          <a:xfrm>
            <a:off x="0" y="-2373"/>
            <a:ext cx="12192000" cy="6867027"/>
            <a:chOff x="0" y="-2373"/>
            <a:chExt cx="12192000" cy="6867027"/>
          </a:xfrm>
        </p:grpSpPr>
        <p:sp>
          <p:nvSpPr>
            <p:cNvPr id="149" name="Google Shape;149;p6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6"/>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6"/>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6"/>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6"/>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6"/>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6"/>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6"/>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57" name="Google Shape;157;p66"/>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9" name="Google Shape;159;p66"/>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66"/>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61" name="Google Shape;161;p66"/>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62" name="Google Shape;162;p6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6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6" name="Shape 166"/>
        <p:cNvGrpSpPr/>
        <p:nvPr/>
      </p:nvGrpSpPr>
      <p:grpSpPr>
        <a:xfrm>
          <a:off x="0" y="0"/>
          <a:ext cx="0" cy="0"/>
          <a:chOff x="0" y="0"/>
          <a:chExt cx="0" cy="0"/>
        </a:xfrm>
      </p:grpSpPr>
      <p:grpSp>
        <p:nvGrpSpPr>
          <p:cNvPr id="167" name="Google Shape;167;p67"/>
          <p:cNvGrpSpPr/>
          <p:nvPr/>
        </p:nvGrpSpPr>
        <p:grpSpPr>
          <a:xfrm>
            <a:off x="0" y="-2373"/>
            <a:ext cx="12192000" cy="6867027"/>
            <a:chOff x="0" y="-2373"/>
            <a:chExt cx="12192000" cy="6867027"/>
          </a:xfrm>
        </p:grpSpPr>
        <p:sp>
          <p:nvSpPr>
            <p:cNvPr id="168" name="Google Shape;168;p6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7"/>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7"/>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7"/>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7"/>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7"/>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7"/>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7"/>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76" name="Google Shape;176;p6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7" name="Google Shape;177;p67"/>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67"/>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79" name="Google Shape;179;p67"/>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0" name="Google Shape;180;p6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6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6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84" name="Shape 184"/>
        <p:cNvGrpSpPr/>
        <p:nvPr/>
      </p:nvGrpSpPr>
      <p:grpSpPr>
        <a:xfrm>
          <a:off x="0" y="0"/>
          <a:ext cx="0" cy="0"/>
          <a:chOff x="0" y="0"/>
          <a:chExt cx="0" cy="0"/>
        </a:xfrm>
      </p:grpSpPr>
      <p:grpSp>
        <p:nvGrpSpPr>
          <p:cNvPr id="185" name="Google Shape;185;p68"/>
          <p:cNvGrpSpPr/>
          <p:nvPr/>
        </p:nvGrpSpPr>
        <p:grpSpPr>
          <a:xfrm>
            <a:off x="0" y="-2373"/>
            <a:ext cx="12192000" cy="6867027"/>
            <a:chOff x="0" y="-2373"/>
            <a:chExt cx="12192000" cy="6867027"/>
          </a:xfrm>
        </p:grpSpPr>
        <p:sp>
          <p:nvSpPr>
            <p:cNvPr id="186" name="Google Shape;186;p6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8"/>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8"/>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8"/>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8"/>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8"/>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8"/>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8"/>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94" name="Google Shape;194;p6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5" name="Google Shape;195;p68"/>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68"/>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97" name="Google Shape;197;p6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6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6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01" name="Shape 201"/>
        <p:cNvGrpSpPr/>
        <p:nvPr/>
      </p:nvGrpSpPr>
      <p:grpSpPr>
        <a:xfrm>
          <a:off x="0" y="0"/>
          <a:ext cx="0" cy="0"/>
          <a:chOff x="0" y="0"/>
          <a:chExt cx="0" cy="0"/>
        </a:xfrm>
      </p:grpSpPr>
      <p:sp>
        <p:nvSpPr>
          <p:cNvPr id="202" name="Google Shape;202;p6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69"/>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4" name="Google Shape;204;p69"/>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5" name="Google Shape;205;p69"/>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6" name="Google Shape;206;p69"/>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7" name="Google Shape;207;p69"/>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8" name="Google Shape;208;p69"/>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9" name="Google Shape;209;p69"/>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210" name="Google Shape;210;p69"/>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211" name="Google Shape;211;p6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6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6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4" name="Shape 214"/>
        <p:cNvGrpSpPr/>
        <p:nvPr/>
      </p:nvGrpSpPr>
      <p:grpSpPr>
        <a:xfrm>
          <a:off x="0" y="0"/>
          <a:ext cx="0" cy="0"/>
          <a:chOff x="0" y="0"/>
          <a:chExt cx="0" cy="0"/>
        </a:xfrm>
      </p:grpSpPr>
      <p:sp>
        <p:nvSpPr>
          <p:cNvPr id="215" name="Google Shape;215;p7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70"/>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7" name="Google Shape;217;p70"/>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8" name="Google Shape;218;p70"/>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9" name="Google Shape;219;p70"/>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20" name="Google Shape;220;p70"/>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1" name="Google Shape;221;p70"/>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22" name="Google Shape;222;p70"/>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23" name="Google Shape;223;p70"/>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4" name="Google Shape;224;p70"/>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5" name="Google Shape;225;p70"/>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6" name="Google Shape;226;p70"/>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7" name="Google Shape;227;p7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7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7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0" name="Shape 230"/>
        <p:cNvGrpSpPr/>
        <p:nvPr/>
      </p:nvGrpSpPr>
      <p:grpSpPr>
        <a:xfrm>
          <a:off x="0" y="0"/>
          <a:ext cx="0" cy="0"/>
          <a:chOff x="0" y="0"/>
          <a:chExt cx="0" cy="0"/>
        </a:xfrm>
      </p:grpSpPr>
      <p:sp>
        <p:nvSpPr>
          <p:cNvPr id="231" name="Google Shape;231;p71"/>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71"/>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33" name="Google Shape;233;p7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7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7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6" name="Shape 236"/>
        <p:cNvGrpSpPr/>
        <p:nvPr/>
      </p:nvGrpSpPr>
      <p:grpSpPr>
        <a:xfrm>
          <a:off x="0" y="0"/>
          <a:ext cx="0" cy="0"/>
          <a:chOff x="0" y="0"/>
          <a:chExt cx="0" cy="0"/>
        </a:xfrm>
      </p:grpSpPr>
      <p:grpSp>
        <p:nvGrpSpPr>
          <p:cNvPr id="237" name="Google Shape;237;p72"/>
          <p:cNvGrpSpPr/>
          <p:nvPr/>
        </p:nvGrpSpPr>
        <p:grpSpPr>
          <a:xfrm>
            <a:off x="0" y="-2373"/>
            <a:ext cx="12192000" cy="6867027"/>
            <a:chOff x="0" y="-2373"/>
            <a:chExt cx="12192000" cy="6867027"/>
          </a:xfrm>
        </p:grpSpPr>
        <p:sp>
          <p:nvSpPr>
            <p:cNvPr id="238" name="Google Shape;238;p7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2"/>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2"/>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2"/>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2"/>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2"/>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2"/>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2"/>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2"/>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7" name="Google Shape;247;p7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8" name="Google Shape;248;p72"/>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72"/>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0" name="Google Shape;250;p7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7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7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1" name="Shape 271"/>
        <p:cNvGrpSpPr/>
        <p:nvPr/>
      </p:nvGrpSpPr>
      <p:grpSpPr>
        <a:xfrm>
          <a:off x="0" y="0"/>
          <a:ext cx="0" cy="0"/>
          <a:chOff x="0" y="0"/>
          <a:chExt cx="0" cy="0"/>
        </a:xfrm>
      </p:grpSpPr>
      <p:sp>
        <p:nvSpPr>
          <p:cNvPr id="272" name="Google Shape;272;p5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57"/>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74" name="Google Shape;274;p5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5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5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1" name="Shape 41"/>
        <p:cNvGrpSpPr/>
        <p:nvPr/>
      </p:nvGrpSpPr>
      <p:grpSpPr>
        <a:xfrm>
          <a:off x="0" y="0"/>
          <a:ext cx="0" cy="0"/>
          <a:chOff x="0" y="0"/>
          <a:chExt cx="0" cy="0"/>
        </a:xfrm>
      </p:grpSpPr>
      <p:grpSp>
        <p:nvGrpSpPr>
          <p:cNvPr id="42" name="Google Shape;42;p58"/>
          <p:cNvGrpSpPr/>
          <p:nvPr/>
        </p:nvGrpSpPr>
        <p:grpSpPr>
          <a:xfrm>
            <a:off x="0" y="-2373"/>
            <a:ext cx="12192000" cy="6867027"/>
            <a:chOff x="0" y="-2373"/>
            <a:chExt cx="12192000" cy="6867027"/>
          </a:xfrm>
        </p:grpSpPr>
        <p:sp>
          <p:nvSpPr>
            <p:cNvPr id="43" name="Google Shape;43;p5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8"/>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8"/>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8"/>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8"/>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8"/>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8"/>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8"/>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8"/>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5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3" name="Google Shape;53;p58"/>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8"/>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5" name="Google Shape;55;p5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5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5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5" name="Shape 65"/>
        <p:cNvGrpSpPr/>
        <p:nvPr/>
      </p:nvGrpSpPr>
      <p:grpSpPr>
        <a:xfrm>
          <a:off x="0" y="0"/>
          <a:ext cx="0" cy="0"/>
          <a:chOff x="0" y="0"/>
          <a:chExt cx="0" cy="0"/>
        </a:xfrm>
      </p:grpSpPr>
      <p:sp>
        <p:nvSpPr>
          <p:cNvPr id="66" name="Google Shape;66;p5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6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0"/>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3" name="Google Shape;73;p60"/>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4" name="Google Shape;74;p6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77" name="Shape 77"/>
        <p:cNvGrpSpPr/>
        <p:nvPr/>
      </p:nvGrpSpPr>
      <p:grpSpPr>
        <a:xfrm>
          <a:off x="0" y="0"/>
          <a:ext cx="0" cy="0"/>
          <a:chOff x="0" y="0"/>
          <a:chExt cx="0" cy="0"/>
        </a:xfrm>
      </p:grpSpPr>
      <p:grpSp>
        <p:nvGrpSpPr>
          <p:cNvPr id="78" name="Google Shape;78;p61"/>
          <p:cNvGrpSpPr/>
          <p:nvPr/>
        </p:nvGrpSpPr>
        <p:grpSpPr>
          <a:xfrm>
            <a:off x="0" y="-2373"/>
            <a:ext cx="12192000" cy="6867027"/>
            <a:chOff x="0" y="-2373"/>
            <a:chExt cx="12192000" cy="6867027"/>
          </a:xfrm>
        </p:grpSpPr>
        <p:sp>
          <p:nvSpPr>
            <p:cNvPr id="79" name="Google Shape;79;p6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1"/>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1"/>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1"/>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1"/>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1"/>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1"/>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1"/>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87" name="Google Shape;87;p6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8" name="Google Shape;88;p61"/>
          <p:cNvSpPr txBox="1"/>
          <p:nvPr/>
        </p:nvSpPr>
        <p:spPr>
          <a:xfrm>
            <a:off x="9719438" y="2631815"/>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a:solidFill>
                  <a:schemeClr val="accent1"/>
                </a:solidFill>
                <a:latin typeface="Arial"/>
                <a:ea typeface="Arial"/>
                <a:cs typeface="Arial"/>
                <a:sym typeface="Arial"/>
              </a:rPr>
              <a:t>”</a:t>
            </a:r>
            <a:endParaRPr/>
          </a:p>
        </p:txBody>
      </p:sp>
      <p:sp>
        <p:nvSpPr>
          <p:cNvPr id="89" name="Google Shape;89;p61"/>
          <p:cNvSpPr txBox="1"/>
          <p:nvPr/>
        </p:nvSpPr>
        <p:spPr>
          <a:xfrm>
            <a:off x="898295" y="591093"/>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a:solidFill>
                  <a:schemeClr val="accent1"/>
                </a:solidFill>
                <a:latin typeface="Arial"/>
                <a:ea typeface="Arial"/>
                <a:cs typeface="Arial"/>
                <a:sym typeface="Arial"/>
              </a:rPr>
              <a:t>“</a:t>
            </a:r>
            <a:endParaRPr/>
          </a:p>
        </p:txBody>
      </p:sp>
      <p:sp>
        <p:nvSpPr>
          <p:cNvPr id="90" name="Google Shape;90;p61"/>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1"/>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2" name="Google Shape;92;p61"/>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3" name="Google Shape;93;p6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97" name="Shape 97"/>
        <p:cNvGrpSpPr/>
        <p:nvPr/>
      </p:nvGrpSpPr>
      <p:grpSpPr>
        <a:xfrm>
          <a:off x="0" y="0"/>
          <a:ext cx="0" cy="0"/>
          <a:chOff x="0" y="0"/>
          <a:chExt cx="0" cy="0"/>
        </a:xfrm>
      </p:grpSpPr>
      <p:grpSp>
        <p:nvGrpSpPr>
          <p:cNvPr id="98" name="Google Shape;98;p62"/>
          <p:cNvGrpSpPr/>
          <p:nvPr/>
        </p:nvGrpSpPr>
        <p:grpSpPr>
          <a:xfrm>
            <a:off x="0" y="-2373"/>
            <a:ext cx="12192000" cy="6867027"/>
            <a:chOff x="0" y="-2373"/>
            <a:chExt cx="12192000" cy="6867027"/>
          </a:xfrm>
        </p:grpSpPr>
        <p:sp>
          <p:nvSpPr>
            <p:cNvPr id="99" name="Google Shape;99;p6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2"/>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2"/>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2"/>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2"/>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2"/>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2"/>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2"/>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07" name="Google Shape;107;p6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8" name="Google Shape;108;p62"/>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62"/>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0" name="Google Shape;110;p6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6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6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6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63"/>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7" name="Google Shape;117;p63"/>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63"/>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9" name="Google Shape;119;p63"/>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0" name="Google Shape;120;p6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6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6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6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6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6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6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8.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53"/>
          <p:cNvGrpSpPr/>
          <p:nvPr/>
        </p:nvGrpSpPr>
        <p:grpSpPr>
          <a:xfrm>
            <a:off x="0" y="-2373"/>
            <a:ext cx="12192000" cy="6867027"/>
            <a:chOff x="0" y="-2373"/>
            <a:chExt cx="12192000" cy="6867027"/>
          </a:xfrm>
        </p:grpSpPr>
        <p:sp>
          <p:nvSpPr>
            <p:cNvPr id="11" name="Google Shape;11;p53"/>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53"/>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53"/>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53"/>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53"/>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53"/>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53"/>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53"/>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5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5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 name="Google Shape;21;p5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5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5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5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4" name="Shape 254"/>
        <p:cNvGrpSpPr/>
        <p:nvPr/>
      </p:nvGrpSpPr>
      <p:grpSpPr>
        <a:xfrm>
          <a:off x="0" y="0"/>
          <a:ext cx="0" cy="0"/>
          <a:chOff x="0" y="0"/>
          <a:chExt cx="0" cy="0"/>
        </a:xfrm>
      </p:grpSpPr>
      <p:grpSp>
        <p:nvGrpSpPr>
          <p:cNvPr id="255" name="Google Shape;255;p55"/>
          <p:cNvGrpSpPr/>
          <p:nvPr/>
        </p:nvGrpSpPr>
        <p:grpSpPr>
          <a:xfrm>
            <a:off x="0" y="-2373"/>
            <a:ext cx="12192000" cy="6867027"/>
            <a:chOff x="0" y="-2373"/>
            <a:chExt cx="12192000" cy="6867027"/>
          </a:xfrm>
        </p:grpSpPr>
        <p:sp>
          <p:nvSpPr>
            <p:cNvPr id="256" name="Google Shape;256;p55"/>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5"/>
            <p:cNvSpPr/>
            <p:nvPr/>
          </p:nvSpPr>
          <p:spPr>
            <a:xfrm>
              <a:off x="3220" y="2667000"/>
              <a:ext cx="4191000" cy="4191000"/>
            </a:xfrm>
            <a:prstGeom prst="ellipse">
              <a:avLst/>
            </a:prstGeom>
            <a:gradFill>
              <a:gsLst>
                <a:gs pos="0">
                  <a:srgbClr val="9EC0D5">
                    <a:alpha val="10980"/>
                  </a:srgbClr>
                </a:gs>
                <a:gs pos="36000">
                  <a:srgbClr val="9EC0D5">
                    <a:alpha val="9803"/>
                  </a:srgbClr>
                </a:gs>
                <a:gs pos="75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5"/>
            <p:cNvSpPr/>
            <p:nvPr/>
          </p:nvSpPr>
          <p:spPr>
            <a:xfrm>
              <a:off x="1750" y="2895600"/>
              <a:ext cx="2362200" cy="2362200"/>
            </a:xfrm>
            <a:prstGeom prst="ellipse">
              <a:avLst/>
            </a:prstGeom>
            <a:gradFill>
              <a:gsLst>
                <a:gs pos="0">
                  <a:srgbClr val="9EC0D5">
                    <a:alpha val="7843"/>
                  </a:srgbClr>
                </a:gs>
                <a:gs pos="36000">
                  <a:srgbClr val="9EC0D5">
                    <a:alpha val="7843"/>
                  </a:srgbClr>
                </a:gs>
                <a:gs pos="72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5"/>
            <p:cNvSpPr/>
            <p:nvPr/>
          </p:nvSpPr>
          <p:spPr>
            <a:xfrm>
              <a:off x="8609012" y="1676400"/>
              <a:ext cx="2819400" cy="2819400"/>
            </a:xfrm>
            <a:prstGeom prst="ellipse">
              <a:avLst/>
            </a:prstGeom>
            <a:gradFill>
              <a:gsLst>
                <a:gs pos="0">
                  <a:srgbClr val="9EC0D5">
                    <a:alpha val="6666"/>
                  </a:srgbClr>
                </a:gs>
                <a:gs pos="36000">
                  <a:srgbClr val="9EC0D5">
                    <a:alpha val="5882"/>
                  </a:srgbClr>
                </a:gs>
                <a:gs pos="69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5"/>
            <p:cNvSpPr/>
            <p:nvPr/>
          </p:nvSpPr>
          <p:spPr>
            <a:xfrm>
              <a:off x="7999412" y="-2373"/>
              <a:ext cx="1600200" cy="1600200"/>
            </a:xfrm>
            <a:prstGeom prst="ellipse">
              <a:avLst/>
            </a:prstGeom>
            <a:gradFill>
              <a:gsLst>
                <a:gs pos="0">
                  <a:srgbClr val="9EC0D5">
                    <a:alpha val="13725"/>
                  </a:srgbClr>
                </a:gs>
                <a:gs pos="36000">
                  <a:srgbClr val="9EC0D5">
                    <a:alpha val="6666"/>
                  </a:srgbClr>
                </a:gs>
                <a:gs pos="73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5"/>
            <p:cNvSpPr/>
            <p:nvPr/>
          </p:nvSpPr>
          <p:spPr>
            <a:xfrm>
              <a:off x="8609012" y="5874054"/>
              <a:ext cx="990600" cy="990600"/>
            </a:xfrm>
            <a:prstGeom prst="ellipse">
              <a:avLst/>
            </a:prstGeom>
            <a:gradFill>
              <a:gsLst>
                <a:gs pos="0">
                  <a:srgbClr val="9EC0D5">
                    <a:alpha val="13725"/>
                  </a:srgbClr>
                </a:gs>
                <a:gs pos="36000">
                  <a:srgbClr val="9EC0D5">
                    <a:alpha val="6666"/>
                  </a:srgbClr>
                </a:gs>
                <a:gs pos="66000">
                  <a:srgbClr val="9EC0D5">
                    <a:alpha val="0"/>
                  </a:srgbClr>
                </a:gs>
                <a:gs pos="100000">
                  <a:srgbClr val="9EC0D5">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5"/>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5"/>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264" name="Google Shape;264;p5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265" name="Google Shape;265;p5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3600"/>
              <a:buFont typeface="Century Gothic"/>
              <a:buNone/>
              <a:defRPr b="0" i="0" sz="3600" u="none" cap="none" strike="noStrike">
                <a:solidFill>
                  <a:schemeClr val="dk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66" name="Google Shape;266;p5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267" name="Google Shape;267;p5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68" name="Google Shape;268;p5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69" name="Google Shape;269;p5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dk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dk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dk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dk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dk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dk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dk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dk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dk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5.jp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13.jpg"/><Relationship Id="rId9" Type="http://schemas.openxmlformats.org/officeDocument/2006/relationships/image" Target="../media/image28.gif"/><Relationship Id="rId5" Type="http://schemas.openxmlformats.org/officeDocument/2006/relationships/image" Target="../media/image29.jpg"/><Relationship Id="rId6" Type="http://schemas.openxmlformats.org/officeDocument/2006/relationships/image" Target="../media/image23.jpg"/><Relationship Id="rId7" Type="http://schemas.openxmlformats.org/officeDocument/2006/relationships/image" Target="../media/image20.jpg"/><Relationship Id="rId8"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accessdata.fda.gov/scripts/oce/inspections/oce_insp_searching.cfm" TargetMode="External"/><Relationship Id="rId4" Type="http://schemas.openxmlformats.org/officeDocument/2006/relationships/hyperlink" Target="https://www.michigan.gov/documents/mdhhs/SYNAR_Report_2019_637850_7.pdf" TargetMode="External"/><Relationship Id="rId5" Type="http://schemas.openxmlformats.org/officeDocument/2006/relationships/chart" Target="../charts/char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dx.doi.org/10.1136/tobaccocontrol-2011-05014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png"/><Relationship Id="rId4" Type="http://schemas.openxmlformats.org/officeDocument/2006/relationships/image" Target="../media/image24.png"/><Relationship Id="rId5"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44.png"/><Relationship Id="rId4" Type="http://schemas.openxmlformats.org/officeDocument/2006/relationships/image" Target="../media/image49.png"/><Relationship Id="rId5" Type="http://schemas.openxmlformats.org/officeDocument/2006/relationships/image" Target="../media/image48.png"/><Relationship Id="rId6" Type="http://schemas.openxmlformats.org/officeDocument/2006/relationships/image" Target="../media/image43.png"/><Relationship Id="rId7"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45.png"/><Relationship Id="rId5" Type="http://schemas.openxmlformats.org/officeDocument/2006/relationships/image" Target="../media/image38.png"/><Relationship Id="rId6" Type="http://schemas.openxmlformats.org/officeDocument/2006/relationships/image" Target="../media/image46.jpg"/><Relationship Id="rId7" Type="http://schemas.openxmlformats.org/officeDocument/2006/relationships/image" Target="../media/image36.jpg"/><Relationship Id="rId8"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about:blan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mdoe.state.mi.us/schoolhealthsurveys/ExternalReports/CountyReportGeneration.aspx"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
          <p:cNvSpPr txBox="1"/>
          <p:nvPr>
            <p:ph type="ctrTitle"/>
          </p:nvPr>
        </p:nvSpPr>
        <p:spPr>
          <a:xfrm>
            <a:off x="1154954" y="1926738"/>
            <a:ext cx="8825658" cy="19038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4800"/>
              <a:buFont typeface="Century Gothic"/>
              <a:buNone/>
            </a:pPr>
            <a:r>
              <a:rPr lang="en-US" sz="4800"/>
              <a:t>Updating Tobacco Policy:</a:t>
            </a:r>
            <a:br>
              <a:rPr lang="en-US" sz="4800"/>
            </a:br>
            <a:r>
              <a:rPr lang="en-US" sz="3200">
                <a:solidFill>
                  <a:schemeClr val="accent1"/>
                </a:solidFill>
              </a:rPr>
              <a:t>How [CITY/COUNTY] Can Protect Youth and Improve Health</a:t>
            </a:r>
            <a:endParaRPr sz="6600">
              <a:solidFill>
                <a:schemeClr val="accent1"/>
              </a:solidFill>
            </a:endParaRPr>
          </a:p>
        </p:txBody>
      </p:sp>
      <p:sp>
        <p:nvSpPr>
          <p:cNvPr id="283" name="Google Shape;283;p1"/>
          <p:cNvSpPr txBox="1"/>
          <p:nvPr>
            <p:ph idx="1" type="subTitle"/>
          </p:nvPr>
        </p:nvSpPr>
        <p:spPr>
          <a:xfrm>
            <a:off x="1154954" y="4777380"/>
            <a:ext cx="9916699" cy="14329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US" sz="2000" cap="none"/>
              <a:t>Presented by: [PRESENTER, CREDENTIALS] |  Contact: [EMAIL]</a:t>
            </a:r>
            <a:endParaRPr/>
          </a:p>
          <a:p>
            <a:pPr indent="0" lvl="0" marL="0" rtl="0" algn="l">
              <a:spcBef>
                <a:spcPts val="1000"/>
              </a:spcBef>
              <a:spcAft>
                <a:spcPts val="0"/>
              </a:spcAft>
              <a:buSzPts val="1600"/>
              <a:buNone/>
            </a:pPr>
            <a:r>
              <a:rPr lang="en-US" sz="2000" cap="none"/>
              <a:t>[AFFILIATED ORGANIZATION(S)]</a:t>
            </a:r>
            <a:r>
              <a:rPr lang="en-US" sz="2000"/>
              <a:t> | Last updated: 9.9.20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[Any other local level data]</a:t>
            </a:r>
            <a:endParaRPr/>
          </a:p>
        </p:txBody>
      </p:sp>
      <p:sp>
        <p:nvSpPr>
          <p:cNvPr id="366" name="Google Shape;366;p10"/>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1"/>
          <p:cNvSpPr txBox="1"/>
          <p:nvPr>
            <p:ph type="title"/>
          </p:nvPr>
        </p:nvSpPr>
        <p:spPr>
          <a:xfrm>
            <a:off x="1154955" y="2287087"/>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Key policy changes</a:t>
            </a:r>
            <a:endParaRPr/>
          </a:p>
        </p:txBody>
      </p:sp>
      <p:sp>
        <p:nvSpPr>
          <p:cNvPr id="372" name="Google Shape;372;p11"/>
          <p:cNvSpPr txBox="1"/>
          <p:nvPr>
            <p:ph idx="1" type="body"/>
          </p:nvPr>
        </p:nvSpPr>
        <p:spPr>
          <a:xfrm>
            <a:off x="6686023" y="1346886"/>
            <a:ext cx="4775292" cy="4164227"/>
          </a:xfrm>
          <a:prstGeom prst="rect">
            <a:avLst/>
          </a:prstGeom>
          <a:noFill/>
          <a:ln>
            <a:noFill/>
          </a:ln>
        </p:spPr>
        <p:txBody>
          <a:bodyPr anchorCtr="0" anchor="ctr" bIns="45700" lIns="91425" spcFirstLastPara="1" rIns="91425" wrap="square" tIns="45700">
            <a:normAutofit/>
          </a:bodyPr>
          <a:lstStyle/>
          <a:p>
            <a:pPr indent="-457200" lvl="0" marL="457200" rtl="0" algn="l">
              <a:spcBef>
                <a:spcPts val="0"/>
              </a:spcBef>
              <a:spcAft>
                <a:spcPts val="0"/>
              </a:spcAft>
              <a:buSzPts val="2560"/>
              <a:buFont typeface="Arial"/>
              <a:buChar char="•"/>
            </a:pPr>
            <a:r>
              <a:rPr lang="en-US" sz="3200" cap="none"/>
              <a:t>Including e-cigarettes in Clean Indoor Air Laws</a:t>
            </a:r>
            <a:endParaRPr/>
          </a:p>
          <a:p>
            <a:pPr indent="-457200" lvl="0" marL="457200" rtl="0" algn="l">
              <a:spcBef>
                <a:spcPts val="1000"/>
              </a:spcBef>
              <a:spcAft>
                <a:spcPts val="0"/>
              </a:spcAft>
              <a:buSzPts val="2560"/>
              <a:buFont typeface="Arial"/>
              <a:buChar char="•"/>
            </a:pPr>
            <a:r>
              <a:rPr lang="en-US" sz="3200" cap="none"/>
              <a:t>Adapting to Tobacco 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2"/>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Including E-cigarettes in Clean Indoor Air Laws</a:t>
            </a:r>
            <a:endParaRPr/>
          </a:p>
        </p:txBody>
      </p:sp>
      <p:sp>
        <p:nvSpPr>
          <p:cNvPr id="378" name="Google Shape;378;p1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1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300"/>
              <a:buFont typeface="Century Gothic"/>
              <a:buNone/>
            </a:pPr>
            <a:r>
              <a:rPr lang="en-US" sz="3300"/>
              <a:t>E-Cigarette Use Create Airborne Hazards</a:t>
            </a:r>
            <a:endParaRPr/>
          </a:p>
        </p:txBody>
      </p:sp>
      <p:pic>
        <p:nvPicPr>
          <p:cNvPr descr="Vaping deaths: Here's what you need to know about the dangers of e ..." id="385" name="Google Shape;385;p13"/>
          <p:cNvPicPr preferRelativeResize="0"/>
          <p:nvPr/>
        </p:nvPicPr>
        <p:blipFill rotWithShape="1">
          <a:blip r:embed="rId3">
            <a:alphaModFix/>
          </a:blip>
          <a:srcRect b="0" l="8251" r="12151" t="0"/>
          <a:stretch/>
        </p:blipFill>
        <p:spPr>
          <a:xfrm>
            <a:off x="1151467" y="2775951"/>
            <a:ext cx="4345024" cy="3067163"/>
          </a:xfrm>
          <a:prstGeom prst="roundRect">
            <a:avLst>
              <a:gd fmla="val 1858" name="adj"/>
            </a:avLst>
          </a:prstGeom>
          <a:noFill/>
          <a:ln>
            <a:noFill/>
          </a:ln>
          <a:effectLst>
            <a:outerShdw blurRad="50800" rotWithShape="0" algn="tl" dir="5400000" dist="50800">
              <a:srgbClr val="000000">
                <a:alpha val="42745"/>
              </a:srgbClr>
            </a:outerShdw>
          </a:effectLst>
        </p:spPr>
      </p:pic>
      <p:sp>
        <p:nvSpPr>
          <p:cNvPr id="386" name="Google Shape;386;p13"/>
          <p:cNvSpPr txBox="1"/>
          <p:nvPr>
            <p:ph idx="1" type="body"/>
          </p:nvPr>
        </p:nvSpPr>
        <p:spPr>
          <a:xfrm>
            <a:off x="5980954" y="2603500"/>
            <a:ext cx="5586206" cy="3416300"/>
          </a:xfrm>
          <a:prstGeom prst="rect">
            <a:avLst/>
          </a:prstGeom>
          <a:noFill/>
          <a:ln>
            <a:noFill/>
          </a:ln>
        </p:spPr>
        <p:txBody>
          <a:bodyPr anchorCtr="0" anchor="ctr" bIns="45700" lIns="91425" spcFirstLastPara="1" rIns="91425" wrap="square" tIns="45700">
            <a:normAutofit lnSpcReduction="10000"/>
          </a:bodyPr>
          <a:lstStyle/>
          <a:p>
            <a:pPr indent="-342900" lvl="0" marL="342900" rtl="0" algn="l">
              <a:spcBef>
                <a:spcPts val="0"/>
              </a:spcBef>
              <a:spcAft>
                <a:spcPts val="0"/>
              </a:spcAft>
              <a:buSzPts val="1920"/>
              <a:buChar char="►"/>
            </a:pPr>
            <a:r>
              <a:rPr lang="en-US" sz="2400">
                <a:latin typeface="Century Gothic"/>
                <a:ea typeface="Century Gothic"/>
                <a:cs typeface="Century Gothic"/>
                <a:sym typeface="Century Gothic"/>
              </a:rPr>
              <a:t>E-cigarette aerosol is not just “water vapor”</a:t>
            </a:r>
            <a:endParaRPr/>
          </a:p>
          <a:p>
            <a:pPr indent="-342900" lvl="0" marL="342900" rtl="0" algn="l">
              <a:spcBef>
                <a:spcPts val="1000"/>
              </a:spcBef>
              <a:spcAft>
                <a:spcPts val="0"/>
              </a:spcAft>
              <a:buSzPts val="1920"/>
              <a:buChar char="►"/>
            </a:pPr>
            <a:r>
              <a:rPr lang="en-US" sz="2400">
                <a:latin typeface="Century Gothic"/>
                <a:ea typeface="Century Gothic"/>
                <a:cs typeface="Century Gothic"/>
                <a:sym typeface="Century Gothic"/>
              </a:rPr>
              <a:t>E-cigarettes emit less chemicals than cigarettes and at lower concentrations</a:t>
            </a:r>
            <a:endParaRPr/>
          </a:p>
          <a:p>
            <a:pPr indent="-285750" lvl="1" marL="742950" rtl="0" algn="l">
              <a:spcBef>
                <a:spcPts val="1000"/>
              </a:spcBef>
              <a:spcAft>
                <a:spcPts val="0"/>
              </a:spcAft>
              <a:buSzPts val="1600"/>
              <a:buChar char="►"/>
            </a:pPr>
            <a:r>
              <a:rPr lang="en-US" sz="2000">
                <a:latin typeface="Century Gothic"/>
                <a:ea typeface="Century Gothic"/>
                <a:cs typeface="Century Gothic"/>
                <a:sym typeface="Century Gothic"/>
              </a:rPr>
              <a:t>Still a concern since the compounds cause harm</a:t>
            </a:r>
            <a:endParaRPr/>
          </a:p>
          <a:p>
            <a:pPr indent="-285750" lvl="1" marL="742950" rtl="0" algn="l">
              <a:spcBef>
                <a:spcPts val="1000"/>
              </a:spcBef>
              <a:spcAft>
                <a:spcPts val="0"/>
              </a:spcAft>
              <a:buSzPts val="1600"/>
              <a:buChar char="►"/>
            </a:pPr>
            <a:r>
              <a:rPr lang="en-US" sz="2000">
                <a:latin typeface="Century Gothic"/>
                <a:ea typeface="Century Gothic"/>
                <a:cs typeface="Century Gothic"/>
                <a:sym typeface="Century Gothic"/>
              </a:rPr>
              <a:t>Bystanders should not be involuntarily exposed to secondhand emissions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grpSp>
        <p:nvGrpSpPr>
          <p:cNvPr id="392" name="Google Shape;392;p14"/>
          <p:cNvGrpSpPr/>
          <p:nvPr/>
        </p:nvGrpSpPr>
        <p:grpSpPr>
          <a:xfrm>
            <a:off x="0" y="-2373"/>
            <a:ext cx="12192000" cy="6867027"/>
            <a:chOff x="0" y="-2373"/>
            <a:chExt cx="12192000" cy="6867027"/>
          </a:xfrm>
        </p:grpSpPr>
        <p:sp>
          <p:nvSpPr>
            <p:cNvPr id="393" name="Google Shape;393;p1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00" name="Google Shape;400;p1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2: Human Health Effects of Particulate Matters | Download ..." id="401" name="Google Shape;401;p14"/>
          <p:cNvPicPr preferRelativeResize="0"/>
          <p:nvPr>
            <p:ph idx="1" type="body"/>
          </p:nvPr>
        </p:nvPicPr>
        <p:blipFill rotWithShape="1">
          <a:blip r:embed="rId4">
            <a:alphaModFix/>
          </a:blip>
          <a:srcRect b="0" l="0" r="0" t="0"/>
          <a:stretch/>
        </p:blipFill>
        <p:spPr>
          <a:xfrm>
            <a:off x="687259" y="1386416"/>
            <a:ext cx="6470907" cy="4085168"/>
          </a:xfrm>
          <a:prstGeom prst="roundRect">
            <a:avLst>
              <a:gd fmla="val 1858" name="adj"/>
            </a:avLst>
          </a:prstGeom>
          <a:noFill/>
          <a:ln>
            <a:noFill/>
          </a:ln>
          <a:effectLst>
            <a:outerShdw blurRad="50800" rotWithShape="0" algn="tl" dir="5400000" dist="50800">
              <a:srgbClr val="000000">
                <a:alpha val="42745"/>
              </a:srgbClr>
            </a:outerShdw>
          </a:effectLst>
        </p:spPr>
      </p:pic>
      <p:sp>
        <p:nvSpPr>
          <p:cNvPr id="402" name="Google Shape;402;p14"/>
          <p:cNvSpPr txBox="1"/>
          <p:nvPr/>
        </p:nvSpPr>
        <p:spPr>
          <a:xfrm>
            <a:off x="7262465" y="1200488"/>
            <a:ext cx="4402899" cy="4666912"/>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spcBef>
                <a:spcPts val="0"/>
              </a:spcBef>
              <a:spcAft>
                <a:spcPts val="0"/>
              </a:spcAft>
              <a:buClr>
                <a:schemeClr val="accent1"/>
              </a:buClr>
              <a:buSzPct val="79999"/>
              <a:buFont typeface="Noto Sans Symbols"/>
              <a:buNone/>
            </a:pPr>
            <a:r>
              <a:rPr b="0" i="0" lang="en-US" sz="2600" u="none" cap="none" strike="noStrike">
                <a:solidFill>
                  <a:schemeClr val="lt1"/>
                </a:solidFill>
                <a:latin typeface="Century Gothic"/>
                <a:ea typeface="Century Gothic"/>
                <a:cs typeface="Century Gothic"/>
                <a:sym typeface="Century Gothic"/>
              </a:rPr>
              <a:t>Chemicals Identified in E-Cigarette Aerosol</a:t>
            </a:r>
            <a:endParaRPr b="0" i="0" sz="2600" u="none" cap="none" strike="noStrike">
              <a:solidFill>
                <a:schemeClr val="lt1"/>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Aerosolized nicotine</a:t>
            </a:r>
            <a:endParaRP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Fine particles (PM2.5)</a:t>
            </a:r>
            <a:endParaRP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“Ultrafine particles formed from supersaturated 1,2- propanediol vapor”</a:t>
            </a:r>
            <a:endParaRPr/>
          </a:p>
          <a:p>
            <a:pPr indent="-342900" lvl="0" marL="342900" marR="0" rtl="0" algn="l">
              <a:spcBef>
                <a:spcPts val="1000"/>
              </a:spcBef>
              <a:spcAft>
                <a:spcPts val="0"/>
              </a:spcAft>
              <a:buClr>
                <a:schemeClr val="accent1"/>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Other chemicals and toxins including:</a:t>
            </a:r>
            <a:endParaRPr/>
          </a:p>
          <a:p>
            <a:pPr indent="-285750" lvl="1" marL="742950" marR="0" rtl="0" algn="l">
              <a:spcBef>
                <a:spcPts val="1000"/>
              </a:spcBef>
              <a:spcAft>
                <a:spcPts val="0"/>
              </a:spcAft>
              <a:buClr>
                <a:schemeClr val="accent1"/>
              </a:buClr>
              <a:buSzPct val="80000"/>
              <a:buFont typeface="Noto Sans Symbols"/>
              <a:buChar char="►"/>
            </a:pPr>
            <a:r>
              <a:rPr b="0" i="0" lang="en-US" sz="1600" u="none" cap="none" strike="noStrike">
                <a:solidFill>
                  <a:schemeClr val="lt1"/>
                </a:solidFill>
                <a:latin typeface="Century Gothic"/>
                <a:ea typeface="Century Gothic"/>
                <a:cs typeface="Century Gothic"/>
                <a:sym typeface="Century Gothic"/>
              </a:rPr>
              <a:t>Formaldehyde*</a:t>
            </a:r>
            <a:endParaRPr/>
          </a:p>
          <a:p>
            <a:pPr indent="-285750" lvl="1" marL="742950" marR="0" rtl="0" algn="l">
              <a:spcBef>
                <a:spcPts val="1000"/>
              </a:spcBef>
              <a:spcAft>
                <a:spcPts val="0"/>
              </a:spcAft>
              <a:buClr>
                <a:schemeClr val="accent1"/>
              </a:buClr>
              <a:buSzPct val="80000"/>
              <a:buFont typeface="Noto Sans Symbols"/>
              <a:buChar char="►"/>
            </a:pPr>
            <a:r>
              <a:rPr b="0" i="0" lang="en-US" sz="1600" u="none" cap="none" strike="noStrike">
                <a:solidFill>
                  <a:schemeClr val="lt1"/>
                </a:solidFill>
                <a:latin typeface="Century Gothic"/>
                <a:ea typeface="Century Gothic"/>
                <a:cs typeface="Century Gothic"/>
                <a:sym typeface="Century Gothic"/>
              </a:rPr>
              <a:t>Acetaldehyde*</a:t>
            </a:r>
            <a:endParaRPr/>
          </a:p>
          <a:p>
            <a:pPr indent="-285750" lvl="1" marL="742950" marR="0" rtl="0" algn="l">
              <a:spcBef>
                <a:spcPts val="1000"/>
              </a:spcBef>
              <a:spcAft>
                <a:spcPts val="0"/>
              </a:spcAft>
              <a:buClr>
                <a:schemeClr val="accent1"/>
              </a:buClr>
              <a:buSzPct val="80000"/>
              <a:buFont typeface="Noto Sans Symbols"/>
              <a:buChar char="►"/>
            </a:pPr>
            <a:r>
              <a:rPr b="0" i="0" lang="en-US" sz="1600" u="none" cap="none" strike="noStrike">
                <a:solidFill>
                  <a:schemeClr val="lt1"/>
                </a:solidFill>
                <a:latin typeface="Century Gothic"/>
                <a:ea typeface="Century Gothic"/>
                <a:cs typeface="Century Gothic"/>
                <a:sym typeface="Century Gothic"/>
              </a:rPr>
              <a:t>Acrolein</a:t>
            </a:r>
            <a:endParaRPr/>
          </a:p>
          <a:p>
            <a:pPr indent="-285750" lvl="1" marL="742950" marR="0" rtl="0" algn="l">
              <a:spcBef>
                <a:spcPts val="1000"/>
              </a:spcBef>
              <a:spcAft>
                <a:spcPts val="0"/>
              </a:spcAft>
              <a:buClr>
                <a:schemeClr val="accent1"/>
              </a:buClr>
              <a:buSzPct val="80000"/>
              <a:buFont typeface="Noto Sans Symbols"/>
              <a:buChar char="►"/>
            </a:pPr>
            <a:r>
              <a:rPr b="0" i="0" lang="en-US" sz="1600" u="none" cap="none" strike="noStrike">
                <a:solidFill>
                  <a:schemeClr val="lt1"/>
                </a:solidFill>
                <a:latin typeface="Century Gothic"/>
                <a:ea typeface="Century Gothic"/>
                <a:cs typeface="Century Gothic"/>
                <a:sym typeface="Century Gothic"/>
              </a:rPr>
              <a:t>Volatile organic compounds </a:t>
            </a:r>
            <a:endParaRPr/>
          </a:p>
          <a:p>
            <a:pPr indent="-285750" lvl="1" marL="742950" marR="0" rtl="0" algn="l">
              <a:spcBef>
                <a:spcPts val="1000"/>
              </a:spcBef>
              <a:spcAft>
                <a:spcPts val="0"/>
              </a:spcAft>
              <a:buClr>
                <a:schemeClr val="accent1"/>
              </a:buClr>
              <a:buSzPct val="80000"/>
              <a:buFont typeface="Noto Sans Symbols"/>
              <a:buChar char="►"/>
            </a:pPr>
            <a:r>
              <a:rPr b="0" i="0" lang="en-US" sz="1600" u="none" cap="none" strike="noStrike">
                <a:solidFill>
                  <a:schemeClr val="lt1"/>
                </a:solidFill>
                <a:latin typeface="Century Gothic"/>
                <a:ea typeface="Century Gothic"/>
                <a:cs typeface="Century Gothic"/>
                <a:sym typeface="Century Gothic"/>
              </a:rPr>
              <a:t>Nickel*</a:t>
            </a:r>
            <a:endParaRPr/>
          </a:p>
          <a:p>
            <a:pPr indent="-285750" lvl="1" marL="742950" marR="0" rtl="0" algn="l">
              <a:spcBef>
                <a:spcPts val="1000"/>
              </a:spcBef>
              <a:spcAft>
                <a:spcPts val="0"/>
              </a:spcAft>
              <a:buClr>
                <a:schemeClr val="accent1"/>
              </a:buClr>
              <a:buSzPct val="80000"/>
              <a:buFont typeface="Noto Sans Symbols"/>
              <a:buChar char="►"/>
            </a:pPr>
            <a:r>
              <a:rPr b="0" i="0" lang="en-US" sz="1600" u="none" cap="none" strike="noStrike">
                <a:solidFill>
                  <a:schemeClr val="lt1"/>
                </a:solidFill>
                <a:latin typeface="Century Gothic"/>
                <a:ea typeface="Century Gothic"/>
                <a:cs typeface="Century Gothic"/>
                <a:sym typeface="Century Gothic"/>
              </a:rPr>
              <a:t>Lead*</a:t>
            </a:r>
            <a:endParaRPr/>
          </a:p>
          <a:p>
            <a:pPr indent="0" lvl="0" marL="0" marR="0" rtl="0" algn="l">
              <a:spcBef>
                <a:spcPts val="1000"/>
              </a:spcBef>
              <a:spcAft>
                <a:spcPts val="0"/>
              </a:spcAft>
              <a:buClr>
                <a:schemeClr val="accent1"/>
              </a:buClr>
              <a:buSzPct val="79999"/>
              <a:buFont typeface="Noto Sans Symbols"/>
              <a:buNone/>
            </a:pPr>
            <a:r>
              <a:rPr b="0" i="0" lang="en-US" sz="1800" u="none" cap="none" strike="noStrike">
                <a:solidFill>
                  <a:schemeClr val="lt1"/>
                </a:solidFill>
                <a:latin typeface="Century Gothic"/>
                <a:ea typeface="Century Gothic"/>
                <a:cs typeface="Century Gothic"/>
                <a:sym typeface="Century Gothic"/>
              </a:rPr>
              <a:t>*Known to cause cancer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Secondhand Aerosol</a:t>
            </a:r>
            <a:endParaRPr/>
          </a:p>
        </p:txBody>
      </p:sp>
      <p:sp>
        <p:nvSpPr>
          <p:cNvPr id="409" name="Google Shape;409;p15"/>
          <p:cNvSpPr txBox="1"/>
          <p:nvPr>
            <p:ph idx="1" type="body"/>
          </p:nvPr>
        </p:nvSpPr>
        <p:spPr>
          <a:xfrm>
            <a:off x="594361" y="2349160"/>
            <a:ext cx="6062707" cy="3887048"/>
          </a:xfrm>
          <a:prstGeom prst="rect">
            <a:avLst/>
          </a:prstGeom>
          <a:noFill/>
          <a:ln>
            <a:noFill/>
          </a:ln>
        </p:spPr>
        <p:txBody>
          <a:bodyPr anchorCtr="0" anchor="t" bIns="45700" lIns="91425" spcFirstLastPara="1" rIns="91425" wrap="square" tIns="45700">
            <a:normAutofit lnSpcReduction="10000"/>
          </a:bodyPr>
          <a:lstStyle/>
          <a:p>
            <a:pPr indent="0" lvl="2" marL="914400" marR="0" rtl="0" algn="l">
              <a:spcBef>
                <a:spcPts val="0"/>
              </a:spcBef>
              <a:spcAft>
                <a:spcPts val="0"/>
              </a:spcAft>
              <a:buSzPts val="880"/>
              <a:buNone/>
            </a:pPr>
            <a:r>
              <a:t/>
            </a:r>
            <a:endParaRPr sz="1100">
              <a:latin typeface="Century Gothic"/>
              <a:ea typeface="Century Gothic"/>
              <a:cs typeface="Century Gothic"/>
              <a:sym typeface="Century Gothic"/>
            </a:endParaRPr>
          </a:p>
          <a:p>
            <a:pPr indent="-342900" lvl="0" marL="342900" rtl="0" algn="l">
              <a:spcBef>
                <a:spcPts val="1000"/>
              </a:spcBef>
              <a:spcAft>
                <a:spcPts val="0"/>
              </a:spcAft>
              <a:buSzPts val="1440"/>
              <a:buChar char="►"/>
            </a:pPr>
            <a:r>
              <a:rPr lang="en-US">
                <a:latin typeface="Century Gothic"/>
                <a:ea typeface="Century Gothic"/>
                <a:cs typeface="Century Gothic"/>
                <a:sym typeface="Century Gothic"/>
              </a:rPr>
              <a:t>Vaping also effects non-users, especially indoors</a:t>
            </a:r>
            <a:endParaRPr/>
          </a:p>
          <a:p>
            <a:pPr indent="-285750" lvl="1" marL="742950" rtl="0" algn="l">
              <a:spcBef>
                <a:spcPts val="1000"/>
              </a:spcBef>
              <a:spcAft>
                <a:spcPts val="0"/>
              </a:spcAft>
              <a:buSzPts val="1040"/>
              <a:buChar char="►"/>
            </a:pPr>
            <a:r>
              <a:rPr lang="en-US" sz="1300">
                <a:latin typeface="Century Gothic"/>
                <a:ea typeface="Century Gothic"/>
                <a:cs typeface="Century Gothic"/>
                <a:sym typeface="Century Gothic"/>
              </a:rPr>
              <a:t>“Non-smokers passively exposed to e-cigarettes absorb nicotine” </a:t>
            </a:r>
            <a:endParaRPr/>
          </a:p>
          <a:p>
            <a:pPr indent="-285750" lvl="1" marL="742950" rtl="0" algn="l">
              <a:spcBef>
                <a:spcPts val="1000"/>
              </a:spcBef>
              <a:spcAft>
                <a:spcPts val="0"/>
              </a:spcAft>
              <a:buSzPts val="1040"/>
              <a:buChar char="►"/>
            </a:pPr>
            <a:r>
              <a:rPr lang="en-US" sz="1300">
                <a:latin typeface="Century Gothic"/>
                <a:ea typeface="Century Gothic"/>
                <a:cs typeface="Century Gothic"/>
                <a:sym typeface="Century Gothic"/>
              </a:rPr>
              <a:t>Biomarkers also show non-users had chemicals besides nicotine (cotinine) in their body after exposure</a:t>
            </a:r>
            <a:endParaRPr/>
          </a:p>
          <a:p>
            <a:pPr indent="-342900" lvl="0" marL="342900" rtl="0" algn="l">
              <a:spcBef>
                <a:spcPts val="1000"/>
              </a:spcBef>
              <a:spcAft>
                <a:spcPts val="0"/>
              </a:spcAft>
              <a:buSzPts val="1440"/>
              <a:buChar char="►"/>
            </a:pPr>
            <a:r>
              <a:rPr lang="en-US">
                <a:latin typeface="Century Gothic"/>
                <a:ea typeface="Century Gothic"/>
                <a:cs typeface="Century Gothic"/>
                <a:sym typeface="Century Gothic"/>
              </a:rPr>
              <a:t>E-cigarettes can also be a source of thirdhand exposure to nicotine via surfaces</a:t>
            </a:r>
            <a:endParaRPr/>
          </a:p>
          <a:p>
            <a:pPr indent="-285750" lvl="1" marL="742950" rtl="0" algn="l">
              <a:spcBef>
                <a:spcPts val="1000"/>
              </a:spcBef>
              <a:spcAft>
                <a:spcPts val="0"/>
              </a:spcAft>
              <a:buSzPts val="1120"/>
              <a:buChar char="►"/>
            </a:pPr>
            <a:r>
              <a:rPr lang="en-US" sz="1400">
                <a:latin typeface="Century Gothic"/>
                <a:ea typeface="Century Gothic"/>
                <a:cs typeface="Century Gothic"/>
                <a:sym typeface="Century Gothic"/>
              </a:rPr>
              <a:t>Can contribute to secondhand exposure as well due to desorption</a:t>
            </a:r>
            <a:endParaRPr/>
          </a:p>
          <a:p>
            <a:pPr indent="-342900" lvl="0" marL="342900" rtl="0" algn="l">
              <a:spcBef>
                <a:spcPts val="1000"/>
              </a:spcBef>
              <a:spcAft>
                <a:spcPts val="0"/>
              </a:spcAft>
              <a:buSzPts val="1440"/>
              <a:buChar char="►"/>
            </a:pPr>
            <a:r>
              <a:rPr lang="en-US">
                <a:latin typeface="Century Gothic"/>
                <a:ea typeface="Century Gothic"/>
                <a:cs typeface="Century Gothic"/>
                <a:sym typeface="Century Gothic"/>
              </a:rPr>
              <a:t>It is unclear what the effects of such exposure is, especially among vulnerable groups like children, pregnant women, and individuals with cardiovascular disease</a:t>
            </a:r>
            <a:endParaRPr/>
          </a:p>
        </p:txBody>
      </p:sp>
      <p:pic>
        <p:nvPicPr>
          <p:cNvPr descr="The Dangers of Third-Hand Smoke Exposure | Dr. Kanarek" id="410" name="Google Shape;410;p15"/>
          <p:cNvPicPr preferRelativeResize="0"/>
          <p:nvPr/>
        </p:nvPicPr>
        <p:blipFill rotWithShape="1">
          <a:blip r:embed="rId3">
            <a:alphaModFix/>
          </a:blip>
          <a:srcRect b="0" l="4976" r="6821" t="0"/>
          <a:stretch/>
        </p:blipFill>
        <p:spPr>
          <a:xfrm>
            <a:off x="7013684" y="2910554"/>
            <a:ext cx="4700017" cy="27642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17" name="Google Shape;417;p16"/>
          <p:cNvSpPr/>
          <p:nvPr/>
        </p:nvSpPr>
        <p:spPr>
          <a:xfrm>
            <a:off x="11017539" y="467397"/>
            <a:ext cx="695829" cy="59191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8" name="Google Shape;418;p16"/>
          <p:cNvGrpSpPr/>
          <p:nvPr/>
        </p:nvGrpSpPr>
        <p:grpSpPr>
          <a:xfrm>
            <a:off x="0" y="0"/>
            <a:ext cx="12192000" cy="6858000"/>
            <a:chOff x="0" y="0"/>
            <a:chExt cx="12192000" cy="6858000"/>
          </a:xfrm>
        </p:grpSpPr>
        <p:sp>
          <p:nvSpPr>
            <p:cNvPr id="419" name="Google Shape;419;p16"/>
            <p:cNvSpPr/>
            <p:nvPr/>
          </p:nvSpPr>
          <p:spPr>
            <a:xfrm>
              <a:off x="0" y="0"/>
              <a:ext cx="12192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adFill>
              <a:gsLst>
                <a:gs pos="0">
                  <a:srgbClr val="628C9E"/>
                </a:gs>
                <a:gs pos="100000">
                  <a:srgbClr val="112838"/>
                </a:gs>
              </a:gsLst>
              <a:path path="circle">
                <a:fillToRect b="100%" r="100%"/>
              </a:path>
              <a:tileRect l="-100%" t="-100%"/>
            </a:gradFill>
            <a:ln>
              <a:noFill/>
            </a:ln>
          </p:spPr>
        </p:sp>
      </p:grpSp>
      <p:sp>
        <p:nvSpPr>
          <p:cNvPr id="421" name="Google Shape;421;p16"/>
          <p:cNvSpPr txBox="1"/>
          <p:nvPr>
            <p:ph type="title"/>
          </p:nvPr>
        </p:nvSpPr>
        <p:spPr>
          <a:xfrm>
            <a:off x="1000372" y="1209957"/>
            <a:ext cx="3034580" cy="4438087"/>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dk1"/>
              </a:buClr>
              <a:buSzPts val="3200"/>
              <a:buFont typeface="Century Gothic"/>
              <a:buNone/>
            </a:pPr>
            <a:r>
              <a:rPr lang="en-US" sz="3200">
                <a:solidFill>
                  <a:schemeClr val="dk1"/>
                </a:solidFill>
              </a:rPr>
              <a:t>More  Research Is Needed</a:t>
            </a:r>
            <a:endParaRPr/>
          </a:p>
        </p:txBody>
      </p:sp>
      <p:sp>
        <p:nvSpPr>
          <p:cNvPr id="422" name="Google Shape;422;p16"/>
          <p:cNvSpPr txBox="1"/>
          <p:nvPr>
            <p:ph idx="1" type="body"/>
          </p:nvPr>
        </p:nvSpPr>
        <p:spPr>
          <a:xfrm>
            <a:off x="4678424" y="1059025"/>
            <a:ext cx="5302189" cy="4739950"/>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1600"/>
              <a:buChar char="►"/>
            </a:pPr>
            <a:r>
              <a:rPr lang="en-US" sz="2000">
                <a:solidFill>
                  <a:schemeClr val="dk1"/>
                </a:solidFill>
                <a:latin typeface="Century Gothic"/>
                <a:ea typeface="Century Gothic"/>
                <a:cs typeface="Century Gothic"/>
                <a:sym typeface="Century Gothic"/>
              </a:rPr>
              <a:t>While other chemicals, such as propylene glycol and vegetable glycerin, are considered “safe”, it is unclear…</a:t>
            </a:r>
            <a:endParaRPr/>
          </a:p>
          <a:p>
            <a:pPr indent="-285750" lvl="1" marL="742950" rtl="0" algn="l">
              <a:spcBef>
                <a:spcPts val="1000"/>
              </a:spcBef>
              <a:spcAft>
                <a:spcPts val="0"/>
              </a:spcAft>
              <a:buSzPts val="1440"/>
              <a:buChar char="►"/>
            </a:pPr>
            <a:r>
              <a:rPr lang="en-US" sz="1800">
                <a:solidFill>
                  <a:schemeClr val="dk1"/>
                </a:solidFill>
                <a:latin typeface="Century Gothic"/>
                <a:ea typeface="Century Gothic"/>
                <a:cs typeface="Century Gothic"/>
                <a:sym typeface="Century Gothic"/>
              </a:rPr>
              <a:t>If prolonged exposure to aerosol will have health effects </a:t>
            </a:r>
            <a:endParaRPr/>
          </a:p>
          <a:p>
            <a:pPr indent="-285750" lvl="1" marL="742950" rtl="0" algn="l">
              <a:spcBef>
                <a:spcPts val="1000"/>
              </a:spcBef>
              <a:spcAft>
                <a:spcPts val="0"/>
              </a:spcAft>
              <a:buSzPts val="1440"/>
              <a:buChar char="►"/>
            </a:pPr>
            <a:r>
              <a:rPr lang="en-US" sz="1800">
                <a:solidFill>
                  <a:schemeClr val="dk1"/>
                </a:solidFill>
                <a:latin typeface="Century Gothic"/>
                <a:ea typeface="Century Gothic"/>
                <a:cs typeface="Century Gothic"/>
                <a:sym typeface="Century Gothic"/>
              </a:rPr>
              <a:t>If physicochemical changes occur after release into ambient air which creates hazards (as it does for tobacco smoke)</a:t>
            </a:r>
            <a:endParaRPr/>
          </a:p>
          <a:p>
            <a:pPr indent="-285750" lvl="1" marL="742950" rtl="0" algn="l">
              <a:spcBef>
                <a:spcPts val="1000"/>
              </a:spcBef>
              <a:spcAft>
                <a:spcPts val="0"/>
              </a:spcAft>
              <a:buSzPts val="1440"/>
              <a:buChar char="►"/>
            </a:pPr>
            <a:r>
              <a:rPr lang="en-US" sz="1800">
                <a:solidFill>
                  <a:schemeClr val="dk1"/>
                </a:solidFill>
                <a:latin typeface="Century Gothic"/>
                <a:ea typeface="Century Gothic"/>
                <a:cs typeface="Century Gothic"/>
                <a:sym typeface="Century Gothic"/>
              </a:rPr>
              <a:t>If compounds unique to e-cigarettes which are not in other tobacco products effect health</a:t>
            </a:r>
            <a:endParaRPr/>
          </a:p>
        </p:txBody>
      </p:sp>
      <p:cxnSp>
        <p:nvCxnSpPr>
          <p:cNvPr id="423" name="Google Shape;423;p16"/>
          <p:cNvCxnSpPr/>
          <p:nvPr/>
        </p:nvCxnSpPr>
        <p:spPr>
          <a:xfrm>
            <a:off x="4356687" y="1930986"/>
            <a:ext cx="0" cy="3200400"/>
          </a:xfrm>
          <a:prstGeom prst="straightConnector1">
            <a:avLst/>
          </a:prstGeom>
          <a:noFill/>
          <a:ln cap="sq" cmpd="sng" w="15875">
            <a:solidFill>
              <a:srgbClr val="1482AB"/>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Ensuring Success for Smoke-Free Laws</a:t>
            </a:r>
            <a:endParaRPr/>
          </a:p>
        </p:txBody>
      </p:sp>
      <p:sp>
        <p:nvSpPr>
          <p:cNvPr id="430" name="Google Shape;430;p17"/>
          <p:cNvSpPr txBox="1"/>
          <p:nvPr>
            <p:ph idx="1" type="body"/>
          </p:nvPr>
        </p:nvSpPr>
        <p:spPr>
          <a:xfrm>
            <a:off x="914400" y="2292668"/>
            <a:ext cx="7119794" cy="3870138"/>
          </a:xfrm>
          <a:prstGeom prst="rect">
            <a:avLst/>
          </a:prstGeom>
          <a:noFill/>
          <a:ln>
            <a:noFill/>
          </a:ln>
        </p:spPr>
        <p:txBody>
          <a:bodyPr anchorCtr="0" anchor="t" bIns="45700" lIns="91425" spcFirstLastPara="1" rIns="91425" wrap="square" tIns="45700">
            <a:normAutofit lnSpcReduction="10000"/>
          </a:bodyPr>
          <a:lstStyle/>
          <a:p>
            <a:pPr indent="-241300" lvl="0" marL="342900" rtl="0" algn="l">
              <a:spcBef>
                <a:spcPts val="0"/>
              </a:spcBef>
              <a:spcAft>
                <a:spcPts val="0"/>
              </a:spcAft>
              <a:buSzPts val="1600"/>
              <a:buNone/>
            </a:pPr>
            <a:r>
              <a:t/>
            </a:r>
            <a:endParaRPr b="0" i="0" sz="2000" u="none" strike="noStrike">
              <a:solidFill>
                <a:srgbClr val="000000"/>
              </a:solidFill>
              <a:latin typeface="Century Gothic"/>
              <a:ea typeface="Century Gothic"/>
              <a:cs typeface="Century Gothic"/>
              <a:sym typeface="Century Gothic"/>
            </a:endParaRPr>
          </a:p>
          <a:p>
            <a:pPr indent="-342900" lvl="0" marL="342900" rtl="0" algn="l">
              <a:spcBef>
                <a:spcPts val="1000"/>
              </a:spcBef>
              <a:spcAft>
                <a:spcPts val="0"/>
              </a:spcAft>
              <a:buSzPts val="1600"/>
              <a:buChar char="►"/>
            </a:pPr>
            <a:r>
              <a:rPr b="0" i="0" lang="en-US" sz="2000" u="none" strike="noStrike">
                <a:solidFill>
                  <a:srgbClr val="00000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Including e-cigarettes and other vapor products:</a:t>
            </a:r>
            <a:endParaRPr/>
          </a:p>
          <a:p>
            <a:pPr indent="-285750" lvl="1" marL="742950" rtl="0" algn="l">
              <a:spcBef>
                <a:spcPts val="1000"/>
              </a:spcBef>
              <a:spcAft>
                <a:spcPts val="0"/>
              </a:spcAft>
              <a:buSzPts val="1440"/>
              <a:buChar char="►"/>
            </a:pPr>
            <a:r>
              <a:rPr lang="en-US" sz="1800">
                <a:solidFill>
                  <a:srgbClr val="000000"/>
                </a:solidFill>
                <a:latin typeface="Century Gothic"/>
                <a:ea typeface="Century Gothic"/>
                <a:cs typeface="Century Gothic"/>
                <a:sym typeface="Century Gothic"/>
              </a:rPr>
              <a:t>Reduces burden on businesses to distinguish between products</a:t>
            </a:r>
            <a:endParaRPr/>
          </a:p>
          <a:p>
            <a:pPr indent="-228600" lvl="2" marL="1143000" rtl="0" algn="l">
              <a:spcBef>
                <a:spcPts val="1000"/>
              </a:spcBef>
              <a:spcAft>
                <a:spcPts val="0"/>
              </a:spcAft>
              <a:buSzPts val="1280"/>
              <a:buChar char="►"/>
            </a:pPr>
            <a:r>
              <a:rPr lang="en-US" sz="1600">
                <a:solidFill>
                  <a:srgbClr val="000000"/>
                </a:solidFill>
                <a:latin typeface="Century Gothic"/>
                <a:ea typeface="Century Gothic"/>
                <a:cs typeface="Century Gothic"/>
                <a:sym typeface="Century Gothic"/>
              </a:rPr>
              <a:t>For example, e-cigarettes and cigarettes can look very similar</a:t>
            </a:r>
            <a:endParaRPr/>
          </a:p>
          <a:p>
            <a:pPr indent="-285750" lvl="1" marL="742950" rtl="0" algn="l">
              <a:spcBef>
                <a:spcPts val="1000"/>
              </a:spcBef>
              <a:spcAft>
                <a:spcPts val="0"/>
              </a:spcAft>
              <a:buSzPts val="1440"/>
              <a:buChar char="►"/>
            </a:pPr>
            <a:r>
              <a:rPr lang="en-US" sz="1800">
                <a:solidFill>
                  <a:srgbClr val="000000"/>
                </a:solidFill>
                <a:latin typeface="Century Gothic"/>
                <a:ea typeface="Century Gothic"/>
                <a:cs typeface="Century Gothic"/>
                <a:sym typeface="Century Gothic"/>
              </a:rPr>
              <a:t>Creates an environment where cessation is more likely, and initiation is less likely</a:t>
            </a:r>
            <a:endParaRPr/>
          </a:p>
          <a:p>
            <a:pPr indent="-285750" lvl="1" marL="742950" rtl="0" algn="l">
              <a:spcBef>
                <a:spcPts val="1000"/>
              </a:spcBef>
              <a:spcAft>
                <a:spcPts val="0"/>
              </a:spcAft>
              <a:buSzPts val="1440"/>
              <a:buChar char="►"/>
            </a:pPr>
            <a:r>
              <a:rPr lang="en-US" sz="1800">
                <a:solidFill>
                  <a:srgbClr val="000000"/>
                </a:solidFill>
                <a:latin typeface="Century Gothic"/>
                <a:ea typeface="Century Gothic"/>
                <a:cs typeface="Century Gothic"/>
                <a:sym typeface="Century Gothic"/>
              </a:rPr>
              <a:t>Does not infringe on the rights of legal users of vapor products</a:t>
            </a:r>
            <a:endParaRPr/>
          </a:p>
          <a:p>
            <a:pPr indent="-228600" lvl="2" marL="1143000" rtl="0" algn="l">
              <a:spcBef>
                <a:spcPts val="1000"/>
              </a:spcBef>
              <a:spcAft>
                <a:spcPts val="0"/>
              </a:spcAft>
              <a:buSzPts val="1280"/>
              <a:buChar char="►"/>
            </a:pPr>
            <a:r>
              <a:rPr b="0" i="0" lang="en-US" sz="1600" u="none" strike="noStrike">
                <a:solidFill>
                  <a:srgbClr val="000000"/>
                </a:solidFill>
                <a:latin typeface="Century Gothic"/>
                <a:ea typeface="Century Gothic"/>
                <a:cs typeface="Century Gothic"/>
                <a:sym typeface="Century Gothic"/>
              </a:rPr>
              <a:t>Vaping can s</a:t>
            </a:r>
            <a:r>
              <a:rPr lang="en-US" sz="1600">
                <a:solidFill>
                  <a:srgbClr val="000000"/>
                </a:solidFill>
                <a:latin typeface="Century Gothic"/>
                <a:ea typeface="Century Gothic"/>
                <a:cs typeface="Century Gothic"/>
                <a:sym typeface="Century Gothic"/>
              </a:rPr>
              <a:t>till be done outside (with the exception of school property or 100 ft within school property)</a:t>
            </a:r>
            <a:endParaRPr b="0" i="0" sz="1600" u="none" strike="noStrike">
              <a:solidFill>
                <a:srgbClr val="000000"/>
              </a:solidFill>
              <a:latin typeface="Century Gothic"/>
              <a:ea typeface="Century Gothic"/>
              <a:cs typeface="Century Gothic"/>
              <a:sym typeface="Century Gothic"/>
            </a:endParaRPr>
          </a:p>
          <a:p>
            <a:pPr indent="-241300" lvl="0" marL="342900" rtl="0" algn="l">
              <a:spcBef>
                <a:spcPts val="1000"/>
              </a:spcBef>
              <a:spcAft>
                <a:spcPts val="0"/>
              </a:spcAft>
              <a:buSzPts val="1600"/>
              <a:buNone/>
            </a:pPr>
            <a:r>
              <a:t/>
            </a:r>
            <a:endParaRPr sz="2000">
              <a:latin typeface="Century Gothic"/>
              <a:ea typeface="Century Gothic"/>
              <a:cs typeface="Century Gothic"/>
              <a:sym typeface="Century Gothic"/>
            </a:endParaRPr>
          </a:p>
        </p:txBody>
      </p:sp>
      <p:pic>
        <p:nvPicPr>
          <p:cNvPr descr="e-cigarette | Characteristics, Safety Issues, &amp; Regulation ..." id="431" name="Google Shape;431;p17"/>
          <p:cNvPicPr preferRelativeResize="0"/>
          <p:nvPr/>
        </p:nvPicPr>
        <p:blipFill rotWithShape="1">
          <a:blip r:embed="rId3">
            <a:alphaModFix/>
          </a:blip>
          <a:srcRect b="0" l="0" r="0" t="0"/>
          <a:stretch/>
        </p:blipFill>
        <p:spPr>
          <a:xfrm>
            <a:off x="8361662" y="3429000"/>
            <a:ext cx="3562113" cy="19697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18"/>
          <p:cNvPicPr preferRelativeResize="0"/>
          <p:nvPr/>
        </p:nvPicPr>
        <p:blipFill rotWithShape="1">
          <a:blip r:embed="rId3">
            <a:alphaModFix/>
          </a:blip>
          <a:srcRect b="5708" l="63082" r="20582" t="17214"/>
          <a:stretch/>
        </p:blipFill>
        <p:spPr>
          <a:xfrm>
            <a:off x="513567" y="874614"/>
            <a:ext cx="3849737" cy="5108771"/>
          </a:xfrm>
          <a:prstGeom prst="rect">
            <a:avLst/>
          </a:prstGeom>
          <a:noFill/>
          <a:ln>
            <a:noFill/>
          </a:ln>
        </p:spPr>
      </p:pic>
      <p:sp>
        <p:nvSpPr>
          <p:cNvPr id="438" name="Google Shape;438;p18"/>
          <p:cNvSpPr txBox="1"/>
          <p:nvPr/>
        </p:nvSpPr>
        <p:spPr>
          <a:xfrm>
            <a:off x="4747363" y="1482810"/>
            <a:ext cx="6447858" cy="3892378"/>
          </a:xfrm>
          <a:prstGeom prst="rect">
            <a:avLst/>
          </a:prstGeom>
          <a:noFill/>
          <a:ln>
            <a:noFill/>
          </a:ln>
        </p:spPr>
        <p:txBody>
          <a:bodyPr anchorCtr="0" anchor="t" bIns="45700" lIns="91425" spcFirstLastPara="1" rIns="91425" wrap="square" tIns="45700">
            <a:normAutofit lnSpcReduction="10000"/>
          </a:bodyPr>
          <a:lstStyle/>
          <a:p>
            <a:pPr indent="0" lvl="0" marL="0" marR="0" rtl="0" algn="l">
              <a:spcBef>
                <a:spcPts val="0"/>
              </a:spcBef>
              <a:spcAft>
                <a:spcPts val="0"/>
              </a:spcAft>
              <a:buClr>
                <a:schemeClr val="accent1"/>
              </a:buClr>
              <a:buSzPts val="1920"/>
              <a:buFont typeface="Noto Sans Symbols"/>
              <a:buNone/>
            </a:pPr>
            <a:r>
              <a:rPr b="0" i="0" lang="en-US" sz="2400" u="none" cap="none" strike="noStrike">
                <a:solidFill>
                  <a:srgbClr val="3F3F3F"/>
                </a:solidFill>
                <a:latin typeface="Century Gothic"/>
                <a:ea typeface="Century Gothic"/>
                <a:cs typeface="Century Gothic"/>
                <a:sym typeface="Century Gothic"/>
              </a:rPr>
              <a:t>“</a:t>
            </a:r>
            <a:r>
              <a:rPr b="1" i="0" lang="en-US" sz="2400" u="none" cap="none" strike="noStrike">
                <a:solidFill>
                  <a:srgbClr val="3F3F3F"/>
                </a:solidFill>
                <a:latin typeface="Century Gothic"/>
                <a:ea typeface="Century Gothic"/>
                <a:cs typeface="Century Gothic"/>
                <a:sym typeface="Century Gothic"/>
              </a:rPr>
              <a:t>Diverse actions</a:t>
            </a:r>
            <a:r>
              <a:rPr b="0" i="0" lang="en-US" sz="2400" u="none" cap="none" strike="noStrike">
                <a:solidFill>
                  <a:srgbClr val="3F3F3F"/>
                </a:solidFill>
                <a:latin typeface="Century Gothic"/>
                <a:ea typeface="Century Gothic"/>
                <a:cs typeface="Century Gothic"/>
                <a:sym typeface="Century Gothic"/>
              </a:rPr>
              <a:t>, modeled after evidence-based tobacco control strategies, </a:t>
            </a:r>
            <a:r>
              <a:rPr b="1" i="0" lang="en-US" sz="2400" u="none" cap="none" strike="noStrike">
                <a:solidFill>
                  <a:srgbClr val="3F3F3F"/>
                </a:solidFill>
                <a:latin typeface="Century Gothic"/>
                <a:ea typeface="Century Gothic"/>
                <a:cs typeface="Century Gothic"/>
                <a:sym typeface="Century Gothic"/>
              </a:rPr>
              <a:t>can be taken at the state, local, tribal, and territorial levels</a:t>
            </a:r>
            <a:r>
              <a:rPr b="0" i="0" lang="en-US" sz="2400" u="none" cap="none" strike="noStrike">
                <a:solidFill>
                  <a:srgbClr val="3F3F3F"/>
                </a:solidFill>
                <a:latin typeface="Century Gothic"/>
                <a:ea typeface="Century Gothic"/>
                <a:cs typeface="Century Gothic"/>
                <a:sym typeface="Century Gothic"/>
              </a:rPr>
              <a:t> to address e-cigarette use among youth and young adults, </a:t>
            </a:r>
            <a:r>
              <a:rPr b="1" i="0" lang="en-US" sz="2400" u="none" cap="none" strike="noStrike">
                <a:solidFill>
                  <a:srgbClr val="3F3F3F"/>
                </a:solidFill>
                <a:latin typeface="Century Gothic"/>
                <a:ea typeface="Century Gothic"/>
                <a:cs typeface="Century Gothic"/>
                <a:sym typeface="Century Gothic"/>
              </a:rPr>
              <a:t>including incorporating e-cigarettes into smoke-free policies</a:t>
            </a:r>
            <a:r>
              <a:rPr b="0" i="0" lang="en-US" sz="2400" u="none" cap="none" strike="noStrike">
                <a:solidFill>
                  <a:srgbClr val="3F3F3F"/>
                </a:solidFill>
                <a:latin typeface="Century Gothic"/>
                <a:ea typeface="Century Gothic"/>
                <a:cs typeface="Century Gothic"/>
                <a:sym typeface="Century Gothic"/>
              </a:rPr>
              <a:t>…”</a:t>
            </a:r>
            <a:endParaRPr/>
          </a:p>
          <a:p>
            <a:pPr indent="-342900" lvl="0" marL="342900" marR="0" rtl="0" algn="r">
              <a:spcBef>
                <a:spcPts val="1000"/>
              </a:spcBef>
              <a:spcAft>
                <a:spcPts val="0"/>
              </a:spcAft>
              <a:buClr>
                <a:schemeClr val="accent1"/>
              </a:buClr>
              <a:buSzPts val="1920"/>
              <a:buFont typeface="Noto Sans Symbols"/>
              <a:buChar char="⭶"/>
            </a:pPr>
            <a:r>
              <a:rPr b="0" i="0" lang="en-US" sz="2400" u="none" cap="none" strike="noStrike">
                <a:solidFill>
                  <a:srgbClr val="3F3F3F"/>
                </a:solidFill>
                <a:latin typeface="Century Gothic"/>
                <a:ea typeface="Century Gothic"/>
                <a:cs typeface="Century Gothic"/>
                <a:sym typeface="Century Gothic"/>
              </a:rPr>
              <a:t>Vivek H. Murthy, M.D., M.B.A. </a:t>
            </a:r>
            <a:endParaRPr/>
          </a:p>
          <a:p>
            <a:pPr indent="0" lvl="0" marL="0" marR="0" rtl="0" algn="r">
              <a:spcBef>
                <a:spcPts val="1000"/>
              </a:spcBef>
              <a:spcAft>
                <a:spcPts val="0"/>
              </a:spcAft>
              <a:buClr>
                <a:schemeClr val="accent1"/>
              </a:buClr>
              <a:buSzPts val="1920"/>
              <a:buFont typeface="Noto Sans Symbols"/>
              <a:buNone/>
            </a:pPr>
            <a:r>
              <a:rPr b="0" i="0" lang="en-US" sz="2400" u="none" cap="none" strike="noStrike">
                <a:solidFill>
                  <a:srgbClr val="3F3F3F"/>
                </a:solidFill>
                <a:latin typeface="Century Gothic"/>
                <a:ea typeface="Century Gothic"/>
                <a:cs typeface="Century Gothic"/>
                <a:sym typeface="Century Gothic"/>
              </a:rPr>
              <a:t>Former U.S. Surgeon General</a:t>
            </a:r>
            <a:endParaRPr/>
          </a:p>
          <a:p>
            <a:pPr indent="0" lvl="0" marL="0" marR="0" rtl="0" algn="r">
              <a:spcBef>
                <a:spcPts val="1000"/>
              </a:spcBef>
              <a:spcAft>
                <a:spcPts val="0"/>
              </a:spcAft>
              <a:buClr>
                <a:schemeClr val="accent1"/>
              </a:buClr>
              <a:buSzPts val="1920"/>
              <a:buFont typeface="Noto Sans Symbols"/>
              <a:buNone/>
            </a:pPr>
            <a:r>
              <a:rPr b="0" i="0" lang="en-US" sz="2400" u="none" cap="none" strike="noStrike">
                <a:solidFill>
                  <a:srgbClr val="3F3F3F"/>
                </a:solidFill>
                <a:latin typeface="Century Gothic"/>
                <a:ea typeface="Century Gothic"/>
                <a:cs typeface="Century Gothic"/>
                <a:sym typeface="Century Gothic"/>
              </a:rPr>
              <a:t>2016</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9"/>
          <p:cNvSpPr txBox="1"/>
          <p:nvPr>
            <p:ph type="title"/>
          </p:nvPr>
        </p:nvSpPr>
        <p:spPr>
          <a:xfrm>
            <a:off x="691979" y="973668"/>
            <a:ext cx="9875742"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Other Organizations Also Support Including E-Cigarettes in Smoke-Free Policies</a:t>
            </a:r>
            <a:endParaRPr/>
          </a:p>
        </p:txBody>
      </p:sp>
      <p:grpSp>
        <p:nvGrpSpPr>
          <p:cNvPr id="445" name="Google Shape;445;p19"/>
          <p:cNvGrpSpPr/>
          <p:nvPr/>
        </p:nvGrpSpPr>
        <p:grpSpPr>
          <a:xfrm>
            <a:off x="1002600" y="2286000"/>
            <a:ext cx="10186799" cy="4485501"/>
            <a:chOff x="0" y="0"/>
            <a:chExt cx="10186799" cy="4485501"/>
          </a:xfrm>
        </p:grpSpPr>
        <p:sp>
          <p:nvSpPr>
            <p:cNvPr id="446" name="Google Shape;446;p19"/>
            <p:cNvSpPr/>
            <p:nvPr/>
          </p:nvSpPr>
          <p:spPr>
            <a:xfrm>
              <a:off x="0" y="0"/>
              <a:ext cx="10186799" cy="2018475"/>
            </a:xfrm>
            <a:prstGeom prst="roundRect">
              <a:avLst>
                <a:gd fmla="val 10000" name="adj"/>
              </a:avLst>
            </a:prstGeom>
            <a:solidFill>
              <a:srgbClr val="CBE2F5">
                <a:alpha val="89803"/>
              </a:srgbClr>
            </a:solidFill>
            <a:ln cap="rnd" cmpd="sng" w="1905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9"/>
            <p:cNvSpPr/>
            <p:nvPr/>
          </p:nvSpPr>
          <p:spPr>
            <a:xfrm>
              <a:off x="284803" y="269130"/>
              <a:ext cx="2274670" cy="1480215"/>
            </a:xfrm>
            <a:prstGeom prst="roundRect">
              <a:avLst>
                <a:gd fmla="val 10000" name="adj"/>
              </a:avLst>
            </a:prstGeom>
            <a:blipFill rotWithShape="1">
              <a:blip r:embed="rId3">
                <a:alphaModFix/>
              </a:blip>
              <a:stretch>
                <a:fillRect b="11984" l="1544" r="-1257" t="7601"/>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rot="10800000">
              <a:off x="308368" y="2018475"/>
              <a:ext cx="2274670" cy="2467026"/>
            </a:xfrm>
            <a:prstGeom prst="round2SameRect">
              <a:avLst>
                <a:gd fmla="val 10500" name="adj1"/>
                <a:gd fmla="val 0" name="adj2"/>
              </a:avLst>
            </a:prstGeom>
            <a:solidFill>
              <a:srgbClr val="19ACE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txBox="1"/>
            <p:nvPr/>
          </p:nvSpPr>
          <p:spPr>
            <a:xfrm>
              <a:off x="378322" y="2018475"/>
              <a:ext cx="2134762" cy="2397072"/>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chemeClr val="lt1"/>
                </a:buClr>
                <a:buSzPts val="1600"/>
                <a:buFont typeface="Century Gothic"/>
                <a:buNone/>
              </a:pPr>
              <a:r>
                <a:rPr b="0" i="0" lang="en-US" sz="1600" u="none" cap="none" strike="noStrike">
                  <a:solidFill>
                    <a:schemeClr val="lt1"/>
                  </a:solidFill>
                  <a:latin typeface="Century Gothic"/>
                  <a:ea typeface="Century Gothic"/>
                  <a:cs typeface="Century Gothic"/>
                  <a:sym typeface="Century Gothic"/>
                </a:rPr>
                <a:t>“[The AHA] also </a:t>
              </a:r>
              <a:r>
                <a:rPr b="1" i="0" lang="en-US" sz="1600" u="none" cap="none" strike="noStrike">
                  <a:solidFill>
                    <a:schemeClr val="lt1"/>
                  </a:solidFill>
                  <a:latin typeface="Century Gothic"/>
                  <a:ea typeface="Century Gothic"/>
                  <a:cs typeface="Century Gothic"/>
                  <a:sym typeface="Century Gothic"/>
                </a:rPr>
                <a:t>supports including e-cigarettes in smoke-free air laws</a:t>
              </a:r>
              <a:r>
                <a:rPr b="0" i="0" lang="en-US" sz="1600" u="none" cap="none" strike="noStrike">
                  <a:solidFill>
                    <a:schemeClr val="lt1"/>
                  </a:solidFill>
                  <a:latin typeface="Century Gothic"/>
                  <a:ea typeface="Century Gothic"/>
                  <a:cs typeface="Century Gothic"/>
                  <a:sym typeface="Century Gothic"/>
                </a:rPr>
                <a:t> and prohibiting the sales of e-cigarettes to youth.”</a:t>
              </a:r>
              <a:endParaRPr/>
            </a:p>
          </p:txBody>
        </p:sp>
        <p:sp>
          <p:nvSpPr>
            <p:cNvPr id="450" name="Google Shape;450;p19"/>
            <p:cNvSpPr/>
            <p:nvPr/>
          </p:nvSpPr>
          <p:spPr>
            <a:xfrm>
              <a:off x="3056568" y="269130"/>
              <a:ext cx="2274670" cy="1480215"/>
            </a:xfrm>
            <a:prstGeom prst="roundRect">
              <a:avLst>
                <a:gd fmla="val 10000" name="adj"/>
              </a:avLst>
            </a:prstGeom>
            <a:blipFill rotWithShape="1">
              <a:blip r:embed="rId4">
                <a:alphaModFix/>
              </a:blip>
              <a:stretch>
                <a:fillRect b="-26685" l="9314" r="3566" t="9949"/>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
            <p:cNvSpPr/>
            <p:nvPr/>
          </p:nvSpPr>
          <p:spPr>
            <a:xfrm rot="10800000">
              <a:off x="2810506" y="2018475"/>
              <a:ext cx="2766795" cy="2467026"/>
            </a:xfrm>
            <a:prstGeom prst="round2SameRect">
              <a:avLst>
                <a:gd fmla="val 10500" name="adj1"/>
                <a:gd fmla="val 0" name="adj2"/>
              </a:avLst>
            </a:prstGeom>
            <a:solidFill>
              <a:srgbClr val="19ACE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txBox="1"/>
            <p:nvPr/>
          </p:nvSpPr>
          <p:spPr>
            <a:xfrm>
              <a:off x="2886376" y="2018475"/>
              <a:ext cx="2615055" cy="2391156"/>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chemeClr val="lt1"/>
                </a:buClr>
                <a:buSzPts val="1600"/>
                <a:buFont typeface="Century Gothic"/>
                <a:buNone/>
              </a:pPr>
              <a:r>
                <a:rPr b="0" i="0" lang="en-US" sz="1600" u="none" cap="none" strike="noStrike">
                  <a:solidFill>
                    <a:schemeClr val="lt1"/>
                  </a:solidFill>
                  <a:latin typeface="Century Gothic"/>
                  <a:ea typeface="Century Gothic"/>
                  <a:cs typeface="Century Gothic"/>
                  <a:sym typeface="Century Gothic"/>
                </a:rPr>
                <a:t>“E-cigarettes should be subject to the same restrictions regarding public use as combustible tobacco products, and </a:t>
              </a:r>
              <a:r>
                <a:rPr b="1" i="0" lang="en-US" sz="1600" u="none" cap="none" strike="noStrike">
                  <a:solidFill>
                    <a:schemeClr val="lt1"/>
                  </a:solidFill>
                  <a:latin typeface="Century Gothic"/>
                  <a:ea typeface="Century Gothic"/>
                  <a:cs typeface="Century Gothic"/>
                  <a:sym typeface="Century Gothic"/>
                </a:rPr>
                <a:t>e-cigarettes should not be used in smoke-free areas</a:t>
              </a:r>
              <a:r>
                <a:rPr b="0" i="0" lang="en-US" sz="1600" u="none" cap="none" strike="noStrike">
                  <a:solidFill>
                    <a:schemeClr val="lt1"/>
                  </a:solidFill>
                  <a:latin typeface="Century Gothic"/>
                  <a:ea typeface="Century Gothic"/>
                  <a:cs typeface="Century Gothic"/>
                  <a:sym typeface="Century Gothic"/>
                </a:rPr>
                <a:t>.”</a:t>
              </a:r>
              <a:endParaRPr/>
            </a:p>
          </p:txBody>
        </p:sp>
        <p:sp>
          <p:nvSpPr>
            <p:cNvPr id="453" name="Google Shape;453;p19"/>
            <p:cNvSpPr/>
            <p:nvPr/>
          </p:nvSpPr>
          <p:spPr>
            <a:xfrm>
              <a:off x="6704264" y="299814"/>
              <a:ext cx="2274670" cy="1480215"/>
            </a:xfrm>
            <a:prstGeom prst="roundRect">
              <a:avLst>
                <a:gd fmla="val 10000" name="adj"/>
              </a:avLst>
            </a:prstGeom>
            <a:blipFill rotWithShape="1">
              <a:blip r:embed="rId5">
                <a:alphaModFix/>
              </a:blip>
              <a:stretch>
                <a:fillRect b="-2116" l="10471" r="9135" t="-5604"/>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
            <p:cNvSpPr/>
            <p:nvPr/>
          </p:nvSpPr>
          <p:spPr>
            <a:xfrm rot="10800000">
              <a:off x="5804768" y="2018475"/>
              <a:ext cx="4073661" cy="2467026"/>
            </a:xfrm>
            <a:prstGeom prst="round2SameRect">
              <a:avLst>
                <a:gd fmla="val 10500" name="adj1"/>
                <a:gd fmla="val 0" name="adj2"/>
              </a:avLst>
            </a:prstGeom>
            <a:solidFill>
              <a:srgbClr val="19ACE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txBox="1"/>
            <p:nvPr/>
          </p:nvSpPr>
          <p:spPr>
            <a:xfrm>
              <a:off x="5880638" y="2018475"/>
              <a:ext cx="3921921" cy="2391156"/>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chemeClr val="lt1"/>
                </a:buClr>
                <a:buSzPts val="1600"/>
                <a:buFont typeface="Century Gothic"/>
                <a:buNone/>
              </a:pPr>
              <a:r>
                <a:rPr b="0" i="0" lang="en-US" sz="1600" u="none" cap="none" strike="noStrike">
                  <a:solidFill>
                    <a:schemeClr val="lt1"/>
                  </a:solidFill>
                  <a:latin typeface="Century Gothic"/>
                  <a:ea typeface="Century Gothic"/>
                  <a:cs typeface="Century Gothic"/>
                  <a:sym typeface="Century Gothic"/>
                </a:rPr>
                <a:t>“</a:t>
              </a:r>
              <a:r>
                <a:rPr b="1" i="0" lang="en-US" sz="1600" u="none" cap="none" strike="noStrike">
                  <a:solidFill>
                    <a:schemeClr val="lt1"/>
                  </a:solidFill>
                  <a:latin typeface="Century Gothic"/>
                  <a:ea typeface="Century Gothic"/>
                  <a:cs typeface="Century Gothic"/>
                  <a:sym typeface="Century Gothic"/>
                </a:rPr>
                <a:t>ENDS users should be legally requested not to use ENDS indoors, especially where smoking is banned </a:t>
              </a:r>
              <a:r>
                <a:rPr b="0" i="0" lang="en-US" sz="1600" u="none" cap="none" strike="noStrike">
                  <a:solidFill>
                    <a:schemeClr val="lt1"/>
                  </a:solidFill>
                  <a:latin typeface="Century Gothic"/>
                  <a:ea typeface="Century Gothic"/>
                  <a:cs typeface="Century Gothic"/>
                  <a:sym typeface="Century Gothic"/>
                </a:rPr>
                <a:t>until exhaled vapour is proven to be not harmful to bystanders and reasonable evidence exists that smokefree policy enforcement is not undermined”</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2"/>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289" name="Google Shape;289;p2"/>
          <p:cNvGrpSpPr/>
          <p:nvPr/>
        </p:nvGrpSpPr>
        <p:grpSpPr>
          <a:xfrm>
            <a:off x="0" y="0"/>
            <a:ext cx="12192000" cy="6858000"/>
            <a:chOff x="0" y="0"/>
            <a:chExt cx="12192000" cy="6858000"/>
          </a:xfrm>
        </p:grpSpPr>
        <p:sp>
          <p:nvSpPr>
            <p:cNvPr id="290" name="Google Shape;290;p2"/>
            <p:cNvSpPr/>
            <p:nvPr/>
          </p:nvSpPr>
          <p:spPr>
            <a:xfrm>
              <a:off x="0" y="0"/>
              <a:ext cx="121920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92" name="Google Shape;292;p2"/>
          <p:cNvSpPr txBox="1"/>
          <p:nvPr>
            <p:ph type="title"/>
          </p:nvPr>
        </p:nvSpPr>
        <p:spPr>
          <a:xfrm>
            <a:off x="836247" y="1085549"/>
            <a:ext cx="3430947" cy="4686903"/>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3600"/>
              <a:buFont typeface="Century Gothic"/>
              <a:buNone/>
            </a:pPr>
            <a:r>
              <a:rPr lang="en-US">
                <a:solidFill>
                  <a:schemeClr val="lt1"/>
                </a:solidFill>
              </a:rPr>
              <a:t>Overview</a:t>
            </a:r>
            <a:endParaRPr/>
          </a:p>
        </p:txBody>
      </p:sp>
      <p:cxnSp>
        <p:nvCxnSpPr>
          <p:cNvPr id="293" name="Google Shape;293;p2"/>
          <p:cNvCxnSpPr/>
          <p:nvPr/>
        </p:nvCxnSpPr>
        <p:spPr>
          <a:xfrm>
            <a:off x="4654296" y="1930986"/>
            <a:ext cx="0" cy="3200400"/>
          </a:xfrm>
          <a:prstGeom prst="straightConnector1">
            <a:avLst/>
          </a:prstGeom>
          <a:noFill/>
          <a:ln cap="sq" cmpd="sng" w="15875">
            <a:solidFill>
              <a:schemeClr val="lt1"/>
            </a:solidFill>
            <a:prstDash val="solid"/>
            <a:miter lim="800000"/>
            <a:headEnd len="sm" w="sm" type="none"/>
            <a:tailEnd len="sm" w="sm" type="none"/>
          </a:ln>
        </p:spPr>
      </p:cxnSp>
      <p:sp>
        <p:nvSpPr>
          <p:cNvPr id="294" name="Google Shape;294;p2"/>
          <p:cNvSpPr txBox="1"/>
          <p:nvPr>
            <p:ph idx="1" type="body"/>
          </p:nvPr>
        </p:nvSpPr>
        <p:spPr>
          <a:xfrm>
            <a:off x="4794263" y="1085549"/>
            <a:ext cx="6660446" cy="4686903"/>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1920"/>
              <a:buChar char="►"/>
            </a:pPr>
            <a:r>
              <a:rPr lang="en-US" sz="2400">
                <a:solidFill>
                  <a:schemeClr val="lt1"/>
                </a:solidFill>
              </a:rPr>
              <a:t>Data on tobacco use rates</a:t>
            </a:r>
            <a:endParaRPr/>
          </a:p>
          <a:p>
            <a:pPr indent="-342900" lvl="0" marL="342900" rtl="0" algn="l">
              <a:spcBef>
                <a:spcPts val="1000"/>
              </a:spcBef>
              <a:spcAft>
                <a:spcPts val="0"/>
              </a:spcAft>
              <a:buSzPts val="1920"/>
              <a:buChar char="►"/>
            </a:pPr>
            <a:r>
              <a:rPr lang="en-US" sz="2400">
                <a:solidFill>
                  <a:schemeClr val="lt1"/>
                </a:solidFill>
              </a:rPr>
              <a:t>Key proposed policy changes</a:t>
            </a:r>
            <a:endParaRPr/>
          </a:p>
          <a:p>
            <a:pPr indent="-285750" lvl="1" marL="742950" rtl="0" algn="l">
              <a:spcBef>
                <a:spcPts val="1000"/>
              </a:spcBef>
              <a:spcAft>
                <a:spcPts val="0"/>
              </a:spcAft>
              <a:buSzPts val="1600"/>
              <a:buChar char="►"/>
            </a:pPr>
            <a:r>
              <a:rPr lang="en-US" sz="2000">
                <a:solidFill>
                  <a:schemeClr val="lt1"/>
                </a:solidFill>
              </a:rPr>
              <a:t>Including e-cigarettes in Clean Indoor Air Laws</a:t>
            </a:r>
            <a:endParaRPr/>
          </a:p>
          <a:p>
            <a:pPr indent="-285750" lvl="1" marL="742950" rtl="0" algn="l">
              <a:spcBef>
                <a:spcPts val="1000"/>
              </a:spcBef>
              <a:spcAft>
                <a:spcPts val="0"/>
              </a:spcAft>
              <a:buSzPts val="1600"/>
              <a:buChar char="►"/>
            </a:pPr>
            <a:r>
              <a:rPr lang="en-US" sz="2000">
                <a:solidFill>
                  <a:schemeClr val="lt1"/>
                </a:solidFill>
              </a:rPr>
              <a:t>Adapting to Tobacco 21</a:t>
            </a:r>
            <a:endParaRPr/>
          </a:p>
          <a:p>
            <a:pPr indent="-342900" lvl="0" marL="342900" rtl="0" algn="l">
              <a:spcBef>
                <a:spcPts val="1000"/>
              </a:spcBef>
              <a:spcAft>
                <a:spcPts val="0"/>
              </a:spcAft>
              <a:buSzPts val="1760"/>
              <a:buChar char="►"/>
            </a:pPr>
            <a:r>
              <a:rPr lang="en-US" sz="2200">
                <a:solidFill>
                  <a:schemeClr val="lt1"/>
                </a:solidFill>
              </a:rPr>
              <a:t>Enforcement</a:t>
            </a:r>
            <a:endParaRPr/>
          </a:p>
          <a:p>
            <a:pPr indent="-342900" lvl="0" marL="342900" rtl="0" algn="l">
              <a:spcBef>
                <a:spcPts val="1000"/>
              </a:spcBef>
              <a:spcAft>
                <a:spcPts val="0"/>
              </a:spcAft>
              <a:buSzPts val="1760"/>
              <a:buChar char="►"/>
            </a:pPr>
            <a:r>
              <a:rPr lang="en-US" sz="2200">
                <a:solidFill>
                  <a:schemeClr val="lt1"/>
                </a:solidFill>
              </a:rPr>
              <a:t>Prevention and Cessation</a:t>
            </a:r>
            <a:endParaRPr/>
          </a:p>
        </p:txBody>
      </p:sp>
      <p:sp>
        <p:nvSpPr>
          <p:cNvPr id="295" name="Google Shape;295;p2"/>
          <p:cNvSpPr txBox="1"/>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000" u="none" cap="none" strike="noStrike">
              <a:solidFill>
                <a:srgbClr val="B31166"/>
              </a:solidFill>
              <a:latin typeface="Century Gothic"/>
              <a:ea typeface="Century Gothic"/>
              <a:cs typeface="Century Gothic"/>
              <a:sym typeface="Century Gothic"/>
            </a:endParaRPr>
          </a:p>
        </p:txBody>
      </p:sp>
      <p:sp>
        <p:nvSpPr>
          <p:cNvPr id="296" name="Google Shape;296;p2"/>
          <p:cNvSpPr txBox="1"/>
          <p:nvPr/>
        </p:nvSpPr>
        <p:spPr>
          <a:xfrm>
            <a:off x="7718854" y="6391839"/>
            <a:ext cx="2997637" cy="30479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i="0" sz="1000" u="none" cap="none" strike="noStrike">
              <a:solidFill>
                <a:srgbClr val="B31166"/>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E-Cigarettes Should be Included in All Tobacco Policies</a:t>
            </a:r>
            <a:endParaRPr/>
          </a:p>
        </p:txBody>
      </p:sp>
      <p:sp>
        <p:nvSpPr>
          <p:cNvPr id="462" name="Google Shape;462;p20"/>
          <p:cNvSpPr txBox="1"/>
          <p:nvPr>
            <p:ph idx="1" type="body"/>
          </p:nvPr>
        </p:nvSpPr>
        <p:spPr>
          <a:xfrm>
            <a:off x="1154954" y="2603500"/>
            <a:ext cx="9433797" cy="3416300"/>
          </a:xfrm>
          <a:prstGeom prst="rect">
            <a:avLst/>
          </a:prstGeom>
          <a:noFill/>
          <a:ln>
            <a:noFill/>
          </a:ln>
        </p:spPr>
        <p:txBody>
          <a:bodyPr anchorCtr="0" anchor="t" bIns="45700" lIns="91425" spcFirstLastPara="1" rIns="91425" wrap="square" tIns="45700">
            <a:normAutofit/>
          </a:bodyPr>
          <a:lstStyle/>
          <a:p>
            <a:pPr indent="-241300" lvl="0" marL="342900" marR="0" rtl="0" algn="l">
              <a:spcBef>
                <a:spcPts val="0"/>
              </a:spcBef>
              <a:spcAft>
                <a:spcPts val="0"/>
              </a:spcAft>
              <a:buSzPts val="1600"/>
              <a:buFont typeface="Noto Sans Symbols"/>
              <a:buNone/>
            </a:pPr>
            <a:r>
              <a:t/>
            </a:r>
            <a:endParaRPr sz="2000">
              <a:latin typeface="Century Gothic"/>
              <a:ea typeface="Century Gothic"/>
              <a:cs typeface="Century Gothic"/>
              <a:sym typeface="Century Gothic"/>
            </a:endParaRPr>
          </a:p>
          <a:p>
            <a:pPr indent="-180340" lvl="0" marL="342900" rtl="0" algn="l">
              <a:spcBef>
                <a:spcPts val="1000"/>
              </a:spcBef>
              <a:spcAft>
                <a:spcPts val="0"/>
              </a:spcAft>
              <a:buSzPts val="2560"/>
              <a:buNone/>
            </a:pPr>
            <a:r>
              <a:t/>
            </a:r>
            <a:endParaRPr sz="3200">
              <a:latin typeface="Century Gothic"/>
              <a:ea typeface="Century Gothic"/>
              <a:cs typeface="Century Gothic"/>
              <a:sym typeface="Century Gothic"/>
            </a:endParaRPr>
          </a:p>
        </p:txBody>
      </p:sp>
      <p:grpSp>
        <p:nvGrpSpPr>
          <p:cNvPr id="463" name="Google Shape;463;p20"/>
          <p:cNvGrpSpPr/>
          <p:nvPr/>
        </p:nvGrpSpPr>
        <p:grpSpPr>
          <a:xfrm>
            <a:off x="482494" y="2356289"/>
            <a:ext cx="11227010" cy="4115929"/>
            <a:chOff x="5482" y="1733"/>
            <a:chExt cx="11227010" cy="4115929"/>
          </a:xfrm>
        </p:grpSpPr>
        <p:sp>
          <p:nvSpPr>
            <p:cNvPr id="464" name="Google Shape;464;p20"/>
            <p:cNvSpPr/>
            <p:nvPr/>
          </p:nvSpPr>
          <p:spPr>
            <a:xfrm rot="5400000">
              <a:off x="7493739" y="-2394844"/>
              <a:ext cx="1313980" cy="6160817"/>
            </a:xfrm>
            <a:prstGeom prst="round2SameRect">
              <a:avLst>
                <a:gd fmla="val 16667" name="adj1"/>
                <a:gd fmla="val 0" name="adj2"/>
              </a:avLst>
            </a:prstGeom>
            <a:solidFill>
              <a:srgbClr val="CBE2F5">
                <a:alpha val="89803"/>
              </a:srgbClr>
            </a:solidFill>
            <a:ln cap="rnd" cmpd="sng" w="1905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0"/>
            <p:cNvSpPr txBox="1"/>
            <p:nvPr/>
          </p:nvSpPr>
          <p:spPr>
            <a:xfrm>
              <a:off x="5070321" y="92717"/>
              <a:ext cx="6096674" cy="1185694"/>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Century Gothic"/>
                <a:buChar char="•"/>
              </a:pPr>
              <a:r>
                <a:rPr b="0" i="0" lang="en-US" sz="1600" u="none" cap="none" strike="noStrike">
                  <a:solidFill>
                    <a:schemeClr val="dk1"/>
                  </a:solidFill>
                  <a:latin typeface="Century Gothic"/>
                  <a:ea typeface="Century Gothic"/>
                  <a:cs typeface="Century Gothic"/>
                  <a:sym typeface="Century Gothic"/>
                </a:rPr>
                <a:t>Compounds within vapor products can cause irritation and pose long-term health risks</a:t>
              </a:r>
              <a:endParaRPr/>
            </a:p>
            <a:p>
              <a:pPr indent="-171450" lvl="1" marL="171450" marR="0" rtl="0" algn="l">
                <a:lnSpc>
                  <a:spcPct val="90000"/>
                </a:lnSpc>
                <a:spcBef>
                  <a:spcPts val="240"/>
                </a:spcBef>
                <a:spcAft>
                  <a:spcPts val="0"/>
                </a:spcAft>
                <a:buClr>
                  <a:schemeClr val="dk1"/>
                </a:buClr>
                <a:buSzPts val="1600"/>
                <a:buFont typeface="Century Gothic"/>
                <a:buChar char="•"/>
              </a:pPr>
              <a:r>
                <a:rPr b="0" i="0" lang="en-US" sz="1600" u="none" cap="none" strike="noStrike">
                  <a:solidFill>
                    <a:schemeClr val="dk1"/>
                  </a:solidFill>
                  <a:latin typeface="Century Gothic"/>
                  <a:ea typeface="Century Gothic"/>
                  <a:cs typeface="Century Gothic"/>
                  <a:sym typeface="Century Gothic"/>
                </a:rPr>
                <a:t>Nicotine concentrations vary but sometimes have been found to be greater than manufacturers advertise</a:t>
              </a:r>
              <a:endParaRPr/>
            </a:p>
            <a:p>
              <a:pPr indent="-171450" lvl="1" marL="171450" marR="0" rtl="0" algn="l">
                <a:lnSpc>
                  <a:spcPct val="90000"/>
                </a:lnSpc>
                <a:spcBef>
                  <a:spcPts val="240"/>
                </a:spcBef>
                <a:spcAft>
                  <a:spcPts val="0"/>
                </a:spcAft>
                <a:buClr>
                  <a:schemeClr val="dk1"/>
                </a:buClr>
                <a:buSzPts val="1600"/>
                <a:buFont typeface="Century Gothic"/>
                <a:buChar char="•"/>
              </a:pPr>
              <a:r>
                <a:rPr b="0" i="0" lang="en-US" sz="1600" u="none" cap="none" strike="noStrike">
                  <a:solidFill>
                    <a:schemeClr val="dk1"/>
                  </a:solidFill>
                  <a:latin typeface="Century Gothic"/>
                  <a:ea typeface="Century Gothic"/>
                  <a:cs typeface="Century Gothic"/>
                  <a:sym typeface="Century Gothic"/>
                </a:rPr>
                <a:t>Long-term effects are not known yet in some products</a:t>
              </a:r>
              <a:endParaRPr/>
            </a:p>
          </p:txBody>
        </p:sp>
        <p:sp>
          <p:nvSpPr>
            <p:cNvPr id="466" name="Google Shape;466;p20"/>
            <p:cNvSpPr/>
            <p:nvPr/>
          </p:nvSpPr>
          <p:spPr>
            <a:xfrm>
              <a:off x="5482" y="1733"/>
              <a:ext cx="5064838" cy="1367661"/>
            </a:xfrm>
            <a:prstGeom prst="roundRect">
              <a:avLst>
                <a:gd fmla="val 16667" name="adj"/>
              </a:avLst>
            </a:prstGeom>
            <a:solidFill>
              <a:srgbClr val="19ACE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0"/>
            <p:cNvSpPr txBox="1"/>
            <p:nvPr/>
          </p:nvSpPr>
          <p:spPr>
            <a:xfrm>
              <a:off x="72246" y="68497"/>
              <a:ext cx="4931310" cy="1234133"/>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entury Gothic"/>
                <a:buNone/>
              </a:pPr>
              <a:r>
                <a:rPr b="0" i="0" lang="en-US" sz="2500" u="none" cap="none" strike="noStrike">
                  <a:solidFill>
                    <a:schemeClr val="lt1"/>
                  </a:solidFill>
                  <a:latin typeface="Century Gothic"/>
                  <a:ea typeface="Century Gothic"/>
                  <a:cs typeface="Century Gothic"/>
                  <a:sym typeface="Century Gothic"/>
                </a:rPr>
                <a:t>E-cigarettes are not risk-free</a:t>
              </a:r>
              <a:endParaRPr/>
            </a:p>
          </p:txBody>
        </p:sp>
        <p:sp>
          <p:nvSpPr>
            <p:cNvPr id="468" name="Google Shape;468;p20"/>
            <p:cNvSpPr/>
            <p:nvPr/>
          </p:nvSpPr>
          <p:spPr>
            <a:xfrm rot="5400000">
              <a:off x="7421022" y="-918649"/>
              <a:ext cx="1427727" cy="6181867"/>
            </a:xfrm>
            <a:prstGeom prst="round2SameRect">
              <a:avLst>
                <a:gd fmla="val 16667" name="adj1"/>
                <a:gd fmla="val 0" name="adj2"/>
              </a:avLst>
            </a:prstGeom>
            <a:solidFill>
              <a:srgbClr val="D8F1EA">
                <a:alpha val="89803"/>
              </a:srgbClr>
            </a:solidFill>
            <a:ln cap="rnd" cmpd="sng" w="1905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0"/>
            <p:cNvSpPr txBox="1"/>
            <p:nvPr/>
          </p:nvSpPr>
          <p:spPr>
            <a:xfrm>
              <a:off x="5043952" y="1528117"/>
              <a:ext cx="6112171" cy="1288335"/>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Century Gothic"/>
                <a:buChar char="•"/>
              </a:pPr>
              <a:r>
                <a:rPr b="0" i="0" lang="en-US" sz="1600" u="none" cap="none" strike="noStrike">
                  <a:solidFill>
                    <a:schemeClr val="dk1"/>
                  </a:solidFill>
                  <a:latin typeface="Century Gothic"/>
                  <a:ea typeface="Century Gothic"/>
                  <a:cs typeface="Century Gothic"/>
                  <a:sym typeface="Century Gothic"/>
                </a:rPr>
                <a:t>Dual use with cigarettes rather than switching completely negates potential health benefits</a:t>
              </a:r>
              <a:endParaRPr/>
            </a:p>
            <a:p>
              <a:pPr indent="-171450" lvl="1" marL="171450" marR="0" rtl="0" algn="l">
                <a:lnSpc>
                  <a:spcPct val="90000"/>
                </a:lnSpc>
                <a:spcBef>
                  <a:spcPts val="240"/>
                </a:spcBef>
                <a:spcAft>
                  <a:spcPts val="0"/>
                </a:spcAft>
                <a:buClr>
                  <a:schemeClr val="dk1"/>
                </a:buClr>
                <a:buSzPts val="1600"/>
                <a:buFont typeface="Century Gothic"/>
                <a:buChar char="•"/>
              </a:pPr>
              <a:r>
                <a:rPr b="0" i="0" lang="en-US" sz="1600" u="none" cap="none" strike="noStrike">
                  <a:solidFill>
                    <a:schemeClr val="dk1"/>
                  </a:solidFill>
                  <a:latin typeface="Century Gothic"/>
                  <a:ea typeface="Century Gothic"/>
                  <a:cs typeface="Century Gothic"/>
                  <a:sym typeface="Century Gothic"/>
                </a:rPr>
                <a:t> A RCT study in the UK showed e-cigarettes were more effective than NRT</a:t>
              </a:r>
              <a:endParaRPr/>
            </a:p>
            <a:p>
              <a:pPr indent="-171450" lvl="1" marL="171450" marR="0" rtl="0" algn="l">
                <a:lnSpc>
                  <a:spcPct val="90000"/>
                </a:lnSpc>
                <a:spcBef>
                  <a:spcPts val="240"/>
                </a:spcBef>
                <a:spcAft>
                  <a:spcPts val="0"/>
                </a:spcAft>
                <a:buClr>
                  <a:schemeClr val="dk1"/>
                </a:buClr>
                <a:buSzPts val="1600"/>
                <a:buFont typeface="Century Gothic"/>
                <a:buChar char="•"/>
              </a:pPr>
              <a:r>
                <a:rPr b="0" i="0" lang="en-US" sz="1600" u="none" cap="none" strike="noStrike">
                  <a:solidFill>
                    <a:schemeClr val="dk1"/>
                  </a:solidFill>
                  <a:latin typeface="Century Gothic"/>
                  <a:ea typeface="Century Gothic"/>
                  <a:cs typeface="Century Gothic"/>
                  <a:sym typeface="Century Gothic"/>
                </a:rPr>
                <a:t>Some studies show e-cigarettes make cessation less likely</a:t>
              </a:r>
              <a:endParaRPr/>
            </a:p>
          </p:txBody>
        </p:sp>
        <p:sp>
          <p:nvSpPr>
            <p:cNvPr id="470" name="Google Shape;470;p20"/>
            <p:cNvSpPr/>
            <p:nvPr/>
          </p:nvSpPr>
          <p:spPr>
            <a:xfrm>
              <a:off x="5482" y="1426519"/>
              <a:ext cx="5038469" cy="1491530"/>
            </a:xfrm>
            <a:prstGeom prst="roundRect">
              <a:avLst>
                <a:gd fmla="val 16667" name="adj"/>
              </a:avLst>
            </a:prstGeom>
            <a:solidFill>
              <a:schemeClr val="accent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0"/>
            <p:cNvSpPr txBox="1"/>
            <p:nvPr/>
          </p:nvSpPr>
          <p:spPr>
            <a:xfrm>
              <a:off x="78292" y="1499329"/>
              <a:ext cx="4892849" cy="1345910"/>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entury Gothic"/>
                <a:buNone/>
              </a:pPr>
              <a:r>
                <a:rPr b="0" i="0" lang="en-US" sz="2500" u="none" cap="none" strike="noStrike">
                  <a:solidFill>
                    <a:schemeClr val="lt1"/>
                  </a:solidFill>
                  <a:latin typeface="Century Gothic"/>
                  <a:ea typeface="Century Gothic"/>
                  <a:cs typeface="Century Gothic"/>
                  <a:sym typeface="Century Gothic"/>
                </a:rPr>
                <a:t>There is mixed evidence on whether e-cigarettes are an effective cessation aid</a:t>
              </a:r>
              <a:endParaRPr/>
            </a:p>
          </p:txBody>
        </p:sp>
        <p:sp>
          <p:nvSpPr>
            <p:cNvPr id="472" name="Google Shape;472;p20"/>
            <p:cNvSpPr/>
            <p:nvPr/>
          </p:nvSpPr>
          <p:spPr>
            <a:xfrm>
              <a:off x="5482" y="2975174"/>
              <a:ext cx="11227010" cy="1142488"/>
            </a:xfrm>
            <a:prstGeom prst="roundRect">
              <a:avLst>
                <a:gd fmla="val 16667" name="adj"/>
              </a:avLst>
            </a:prstGeom>
            <a:solidFill>
              <a:srgbClr val="19ACE4"/>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0"/>
            <p:cNvSpPr txBox="1"/>
            <p:nvPr/>
          </p:nvSpPr>
          <p:spPr>
            <a:xfrm>
              <a:off x="61254" y="3030946"/>
              <a:ext cx="11115466" cy="1030944"/>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entury Gothic"/>
                <a:buNone/>
              </a:pPr>
              <a:r>
                <a:rPr b="0" i="0" lang="en-US" sz="2500" u="none" cap="none" strike="noStrike">
                  <a:solidFill>
                    <a:schemeClr val="lt1"/>
                  </a:solidFill>
                  <a:latin typeface="Century Gothic"/>
                  <a:ea typeface="Century Gothic"/>
                  <a:cs typeface="Century Gothic"/>
                  <a:sym typeface="Century Gothic"/>
                </a:rPr>
                <a:t>Comprehensive policies go beyond just e-cigarettes and are needed to effectively regulate emerging products and close loopholes</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Covering Tobacco Comprehensively</a:t>
            </a:r>
            <a:endParaRPr/>
          </a:p>
        </p:txBody>
      </p:sp>
      <p:grpSp>
        <p:nvGrpSpPr>
          <p:cNvPr id="480" name="Google Shape;480;p21"/>
          <p:cNvGrpSpPr/>
          <p:nvPr/>
        </p:nvGrpSpPr>
        <p:grpSpPr>
          <a:xfrm>
            <a:off x="534025" y="2372497"/>
            <a:ext cx="11128068" cy="4210679"/>
            <a:chOff x="2684" y="0"/>
            <a:chExt cx="11128068" cy="4210679"/>
          </a:xfrm>
        </p:grpSpPr>
        <p:sp>
          <p:nvSpPr>
            <p:cNvPr id="481" name="Google Shape;481;p21"/>
            <p:cNvSpPr/>
            <p:nvPr/>
          </p:nvSpPr>
          <p:spPr>
            <a:xfrm>
              <a:off x="2684" y="0"/>
              <a:ext cx="2633862" cy="4210679"/>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txBox="1"/>
            <p:nvPr/>
          </p:nvSpPr>
          <p:spPr>
            <a:xfrm>
              <a:off x="2684" y="0"/>
              <a:ext cx="2633862" cy="12632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Conventional Tobacco Products</a:t>
              </a:r>
              <a:endParaRPr/>
            </a:p>
          </p:txBody>
        </p:sp>
        <p:sp>
          <p:nvSpPr>
            <p:cNvPr id="483" name="Google Shape;483;p21"/>
            <p:cNvSpPr/>
            <p:nvPr/>
          </p:nvSpPr>
          <p:spPr>
            <a:xfrm>
              <a:off x="2834086" y="0"/>
              <a:ext cx="2633862" cy="4210679"/>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txBox="1"/>
            <p:nvPr/>
          </p:nvSpPr>
          <p:spPr>
            <a:xfrm>
              <a:off x="2834086" y="0"/>
              <a:ext cx="2633862" cy="12632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Tobacco Product Paraphernalia </a:t>
              </a:r>
              <a:endParaRPr/>
            </a:p>
          </p:txBody>
        </p:sp>
        <p:sp>
          <p:nvSpPr>
            <p:cNvPr id="485" name="Google Shape;485;p21"/>
            <p:cNvSpPr/>
            <p:nvPr/>
          </p:nvSpPr>
          <p:spPr>
            <a:xfrm>
              <a:off x="5665488" y="0"/>
              <a:ext cx="2633862" cy="4210679"/>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txBox="1"/>
            <p:nvPr/>
          </p:nvSpPr>
          <p:spPr>
            <a:xfrm>
              <a:off x="5665488" y="0"/>
              <a:ext cx="2633862" cy="12632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Vapor Products</a:t>
              </a:r>
              <a:endParaRPr/>
            </a:p>
            <a:p>
              <a:pPr indent="0" lvl="0" marL="0" marR="0" rtl="0" algn="ctr">
                <a:lnSpc>
                  <a:spcPct val="90000"/>
                </a:lnSpc>
                <a:spcBef>
                  <a:spcPts val="840"/>
                </a:spcBef>
                <a:spcAft>
                  <a:spcPts val="0"/>
                </a:spcAft>
                <a:buClr>
                  <a:schemeClr val="dk1"/>
                </a:buClr>
                <a:buSzPts val="2400"/>
                <a:buFont typeface="Century Gothic"/>
                <a:buNone/>
              </a:pPr>
              <a:r>
                <a:t/>
              </a:r>
              <a:endParaRPr b="0" i="0" sz="2400" u="none" cap="none" strike="noStrike">
                <a:solidFill>
                  <a:schemeClr val="dk1"/>
                </a:solidFill>
                <a:latin typeface="Century Gothic"/>
                <a:ea typeface="Century Gothic"/>
                <a:cs typeface="Century Gothic"/>
                <a:sym typeface="Century Gothic"/>
              </a:endParaRPr>
            </a:p>
          </p:txBody>
        </p:sp>
        <p:sp>
          <p:nvSpPr>
            <p:cNvPr id="487" name="Google Shape;487;p21"/>
            <p:cNvSpPr/>
            <p:nvPr/>
          </p:nvSpPr>
          <p:spPr>
            <a:xfrm>
              <a:off x="8496890" y="0"/>
              <a:ext cx="2633862" cy="4210679"/>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txBox="1"/>
            <p:nvPr/>
          </p:nvSpPr>
          <p:spPr>
            <a:xfrm>
              <a:off x="8496890" y="0"/>
              <a:ext cx="2633862" cy="126320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Alternative Nicotine Products</a:t>
              </a:r>
              <a:endParaRPr/>
            </a:p>
          </p:txBody>
        </p:sp>
      </p:grpSp>
      <p:pic>
        <p:nvPicPr>
          <p:cNvPr descr="More Smokers Switching From Cigarettes to Small Cigars ..." id="489" name="Google Shape;489;p21"/>
          <p:cNvPicPr preferRelativeResize="0"/>
          <p:nvPr/>
        </p:nvPicPr>
        <p:blipFill rotWithShape="1">
          <a:blip r:embed="rId3">
            <a:alphaModFix/>
          </a:blip>
          <a:srcRect b="0" l="0" r="0" t="0"/>
          <a:stretch/>
        </p:blipFill>
        <p:spPr>
          <a:xfrm>
            <a:off x="849142" y="3516682"/>
            <a:ext cx="1923149" cy="1642547"/>
          </a:xfrm>
          <a:prstGeom prst="rect">
            <a:avLst/>
          </a:prstGeom>
          <a:noFill/>
          <a:ln>
            <a:noFill/>
          </a:ln>
        </p:spPr>
      </p:pic>
      <p:pic>
        <p:nvPicPr>
          <p:cNvPr descr="Smokeless Tobacco Leaves Traces Of Carcinogens In Household Dust" id="490" name="Google Shape;490;p21"/>
          <p:cNvPicPr preferRelativeResize="0"/>
          <p:nvPr/>
        </p:nvPicPr>
        <p:blipFill rotWithShape="1">
          <a:blip r:embed="rId4">
            <a:alphaModFix/>
          </a:blip>
          <a:srcRect b="0" l="0" r="0" t="0"/>
          <a:stretch/>
        </p:blipFill>
        <p:spPr>
          <a:xfrm>
            <a:off x="953950" y="5215572"/>
            <a:ext cx="1713531" cy="1323787"/>
          </a:xfrm>
          <a:prstGeom prst="rect">
            <a:avLst/>
          </a:prstGeom>
          <a:noFill/>
          <a:ln>
            <a:noFill/>
          </a:ln>
        </p:spPr>
      </p:pic>
      <p:pic>
        <p:nvPicPr>
          <p:cNvPr descr="Pipe, Smoking Paper, Smoking, Tobacco, Nicotine" id="491" name="Google Shape;491;p21"/>
          <p:cNvPicPr preferRelativeResize="0"/>
          <p:nvPr/>
        </p:nvPicPr>
        <p:blipFill rotWithShape="1">
          <a:blip r:embed="rId5">
            <a:alphaModFix/>
          </a:blip>
          <a:srcRect b="0" l="0" r="0" t="0"/>
          <a:stretch/>
        </p:blipFill>
        <p:spPr>
          <a:xfrm>
            <a:off x="3711145" y="3588373"/>
            <a:ext cx="1923149" cy="2884724"/>
          </a:xfrm>
          <a:prstGeom prst="rect">
            <a:avLst/>
          </a:prstGeom>
          <a:noFill/>
          <a:ln>
            <a:noFill/>
          </a:ln>
        </p:spPr>
      </p:pic>
      <p:pic>
        <p:nvPicPr>
          <p:cNvPr descr="danyelleshultis - Vicious Vapors" id="492" name="Google Shape;492;p21"/>
          <p:cNvPicPr preferRelativeResize="0"/>
          <p:nvPr/>
        </p:nvPicPr>
        <p:blipFill rotWithShape="1">
          <a:blip r:embed="rId6">
            <a:alphaModFix/>
          </a:blip>
          <a:srcRect b="0" l="8102" r="9300" t="0"/>
          <a:stretch/>
        </p:blipFill>
        <p:spPr>
          <a:xfrm>
            <a:off x="6375890" y="3104367"/>
            <a:ext cx="2273643" cy="1666875"/>
          </a:xfrm>
          <a:prstGeom prst="rect">
            <a:avLst/>
          </a:prstGeom>
          <a:noFill/>
          <a:ln>
            <a:noFill/>
          </a:ln>
        </p:spPr>
      </p:pic>
      <p:pic>
        <p:nvPicPr>
          <p:cNvPr descr="What is JUUL?" id="493" name="Google Shape;493;p21"/>
          <p:cNvPicPr preferRelativeResize="0"/>
          <p:nvPr/>
        </p:nvPicPr>
        <p:blipFill rotWithShape="1">
          <a:blip r:embed="rId7">
            <a:alphaModFix/>
          </a:blip>
          <a:srcRect b="8046" l="0" r="10861" t="0"/>
          <a:stretch/>
        </p:blipFill>
        <p:spPr>
          <a:xfrm>
            <a:off x="6410701" y="4920706"/>
            <a:ext cx="2204020" cy="1513006"/>
          </a:xfrm>
          <a:prstGeom prst="rect">
            <a:avLst/>
          </a:prstGeom>
          <a:noFill/>
          <a:ln>
            <a:noFill/>
          </a:ln>
        </p:spPr>
      </p:pic>
      <p:pic>
        <p:nvPicPr>
          <p:cNvPr descr="Image result for velo nicotine" id="494" name="Google Shape;494;p21"/>
          <p:cNvPicPr preferRelativeResize="0"/>
          <p:nvPr/>
        </p:nvPicPr>
        <p:blipFill rotWithShape="1">
          <a:blip r:embed="rId8">
            <a:alphaModFix/>
          </a:blip>
          <a:srcRect b="0" l="0" r="0" t="0"/>
          <a:stretch/>
        </p:blipFill>
        <p:spPr>
          <a:xfrm>
            <a:off x="9557498" y="3556693"/>
            <a:ext cx="1600330" cy="1332679"/>
          </a:xfrm>
          <a:prstGeom prst="roundRect">
            <a:avLst>
              <a:gd fmla="val 1858" name="adj"/>
            </a:avLst>
          </a:prstGeom>
          <a:noFill/>
          <a:ln>
            <a:noFill/>
          </a:ln>
        </p:spPr>
      </p:pic>
      <p:pic>
        <p:nvPicPr>
          <p:cNvPr descr="Image result for ZYN" id="495" name="Google Shape;495;p21"/>
          <p:cNvPicPr preferRelativeResize="0"/>
          <p:nvPr/>
        </p:nvPicPr>
        <p:blipFill rotWithShape="1">
          <a:blip r:embed="rId9">
            <a:alphaModFix/>
          </a:blip>
          <a:srcRect b="0" l="12092" r="6626" t="0"/>
          <a:stretch/>
        </p:blipFill>
        <p:spPr>
          <a:xfrm>
            <a:off x="9296655" y="5019043"/>
            <a:ext cx="2122016" cy="1434462"/>
          </a:xfrm>
          <a:prstGeom prst="roundRect">
            <a:avLst>
              <a:gd fmla="val 1858" name="adj"/>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0" name="Shape 500"/>
        <p:cNvGrpSpPr/>
        <p:nvPr/>
      </p:nvGrpSpPr>
      <p:grpSpPr>
        <a:xfrm>
          <a:off x="0" y="0"/>
          <a:ext cx="0" cy="0"/>
          <a:chOff x="0" y="0"/>
          <a:chExt cx="0" cy="0"/>
        </a:xfrm>
      </p:grpSpPr>
      <p:sp>
        <p:nvSpPr>
          <p:cNvPr id="501" name="Google Shape;501;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502" name="Google Shape;502;p22"/>
          <p:cNvGrpSpPr/>
          <p:nvPr/>
        </p:nvGrpSpPr>
        <p:grpSpPr>
          <a:xfrm>
            <a:off x="0" y="-2373"/>
            <a:ext cx="12192000" cy="6867027"/>
            <a:chOff x="0" y="-2373"/>
            <a:chExt cx="12192000" cy="6867027"/>
          </a:xfrm>
        </p:grpSpPr>
        <p:sp>
          <p:nvSpPr>
            <p:cNvPr id="503" name="Google Shape;503;p22"/>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2"/>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2"/>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2"/>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2"/>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2"/>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12" name="Google Shape;512;p2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13" name="Google Shape;513;p22"/>
          <p:cNvSpPr txBox="1"/>
          <p:nvPr>
            <p:ph type="title"/>
          </p:nvPr>
        </p:nvSpPr>
        <p:spPr>
          <a:xfrm>
            <a:off x="994087" y="1130603"/>
            <a:ext cx="3342442" cy="459679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EBEBEB"/>
              </a:buClr>
              <a:buSzPts val="3200"/>
              <a:buFont typeface="Century Gothic"/>
              <a:buNone/>
            </a:pPr>
            <a:r>
              <a:rPr lang="en-US" sz="3200">
                <a:solidFill>
                  <a:srgbClr val="EBEBEB"/>
                </a:solidFill>
              </a:rPr>
              <a:t>Aligning with State Law</a:t>
            </a:r>
            <a:endParaRPr/>
          </a:p>
        </p:txBody>
      </p:sp>
      <p:sp>
        <p:nvSpPr>
          <p:cNvPr id="514" name="Google Shape;514;p22"/>
          <p:cNvSpPr txBox="1"/>
          <p:nvPr>
            <p:ph idx="1" type="body"/>
          </p:nvPr>
        </p:nvSpPr>
        <p:spPr>
          <a:xfrm>
            <a:off x="5290077" y="437513"/>
            <a:ext cx="5502614" cy="5954325"/>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1600"/>
              <a:buChar char="►"/>
            </a:pPr>
            <a:r>
              <a:rPr lang="en-US" sz="2000"/>
              <a:t>Including vapor products as defined by the state will move [CITY OR COUNTY] toward comprehensive policy at the state level</a:t>
            </a:r>
            <a:endParaRPr/>
          </a:p>
          <a:p>
            <a:pPr indent="-342900" lvl="0" marL="342900" rtl="0" algn="l">
              <a:spcBef>
                <a:spcPts val="1000"/>
              </a:spcBef>
              <a:spcAft>
                <a:spcPts val="0"/>
              </a:spcAft>
              <a:buSzPts val="1600"/>
              <a:buChar char="►"/>
            </a:pPr>
            <a:r>
              <a:rPr lang="en-US" sz="2000"/>
              <a:t>Senate Bill 106</a:t>
            </a:r>
            <a:endParaRPr/>
          </a:p>
          <a:p>
            <a:pPr indent="-285750" lvl="1" marL="742950" rtl="0" algn="l">
              <a:spcBef>
                <a:spcPts val="1000"/>
              </a:spcBef>
              <a:spcAft>
                <a:spcPts val="0"/>
              </a:spcAft>
              <a:buSzPts val="1600"/>
              <a:buChar char="►"/>
            </a:pPr>
            <a:r>
              <a:rPr lang="en-US" sz="2000"/>
              <a:t>Passed September 2, 2019</a:t>
            </a:r>
            <a:endParaRPr/>
          </a:p>
          <a:p>
            <a:pPr indent="-285750" lvl="1" marL="742950" rtl="0" algn="l">
              <a:spcBef>
                <a:spcPts val="1000"/>
              </a:spcBef>
              <a:spcAft>
                <a:spcPts val="0"/>
              </a:spcAft>
              <a:buSzPts val="1600"/>
              <a:buChar char="►"/>
            </a:pPr>
            <a:r>
              <a:rPr lang="en-US" sz="2000"/>
              <a:t>Prohibits furnishing youth with tobacco products, including vapor products </a:t>
            </a:r>
            <a:endParaRPr/>
          </a:p>
          <a:p>
            <a:pPr indent="-285750" lvl="1" marL="742950" rtl="0" algn="l">
              <a:spcBef>
                <a:spcPts val="1000"/>
              </a:spcBef>
              <a:spcAft>
                <a:spcPts val="0"/>
              </a:spcAft>
              <a:buSzPts val="1600"/>
              <a:buChar char="►"/>
            </a:pPr>
            <a:r>
              <a:rPr lang="en-US" sz="2000"/>
              <a:t>Specific and inclusive definition for tobacco products as including vapor products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3"/>
          <p:cNvSpPr txBox="1"/>
          <p:nvPr>
            <p:ph type="ctrTitle"/>
          </p:nvPr>
        </p:nvSpPr>
        <p:spPr>
          <a:xfrm>
            <a:off x="1154954" y="2099733"/>
            <a:ext cx="9780775"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sz="5400" cap="none"/>
              <a:t>Adapting to Tobacco 21</a:t>
            </a:r>
            <a:endParaRPr/>
          </a:p>
        </p:txBody>
      </p:sp>
      <p:sp>
        <p:nvSpPr>
          <p:cNvPr id="520" name="Google Shape;520;p23"/>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5" name="Shape 525"/>
        <p:cNvGrpSpPr/>
        <p:nvPr/>
      </p:nvGrpSpPr>
      <p:grpSpPr>
        <a:xfrm>
          <a:off x="0" y="0"/>
          <a:ext cx="0" cy="0"/>
          <a:chOff x="0" y="0"/>
          <a:chExt cx="0" cy="0"/>
        </a:xfrm>
      </p:grpSpPr>
      <p:grpSp>
        <p:nvGrpSpPr>
          <p:cNvPr id="526" name="Google Shape;526;p24"/>
          <p:cNvGrpSpPr/>
          <p:nvPr/>
        </p:nvGrpSpPr>
        <p:grpSpPr>
          <a:xfrm>
            <a:off x="0" y="-2373"/>
            <a:ext cx="12192000" cy="6867027"/>
            <a:chOff x="0" y="-2373"/>
            <a:chExt cx="12192000" cy="6867027"/>
          </a:xfrm>
        </p:grpSpPr>
        <p:sp>
          <p:nvSpPr>
            <p:cNvPr id="527" name="Google Shape;527;p2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4"/>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4"/>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4"/>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4"/>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4"/>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4"/>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4"/>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535" name="Google Shape;535;p2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36" name="Google Shape;536;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sign on the side of a building&#10;&#10;Description generated with high confidence" id="537" name="Google Shape;537;p24"/>
          <p:cNvPicPr preferRelativeResize="0"/>
          <p:nvPr>
            <p:ph idx="2" type="body"/>
          </p:nvPr>
        </p:nvPicPr>
        <p:blipFill rotWithShape="1">
          <a:blip r:embed="rId4">
            <a:alphaModFix/>
          </a:blip>
          <a:srcRect b="12312" l="-5063" r="-171" t="-54"/>
          <a:stretch/>
        </p:blipFill>
        <p:spPr>
          <a:xfrm>
            <a:off x="-61385" y="-6654"/>
            <a:ext cx="11832167" cy="6856413"/>
          </a:xfrm>
          <a:prstGeom prst="rect">
            <a:avLst/>
          </a:prstGeom>
          <a:noFill/>
          <a:ln>
            <a:noFill/>
          </a:ln>
        </p:spPr>
      </p:pic>
      <p:sp>
        <p:nvSpPr>
          <p:cNvPr id="538" name="Google Shape;538;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
          <p:cNvSpPr/>
          <p:nvPr/>
        </p:nvSpPr>
        <p:spPr>
          <a:xfrm>
            <a:off x="1143000" y="1295400"/>
            <a:ext cx="9982200" cy="4267200"/>
          </a:xfrm>
          <a:prstGeom prst="rect">
            <a:avLst/>
          </a:prstGeom>
          <a:solidFill>
            <a:srgbClr val="000001">
              <a:alpha val="60000"/>
            </a:srgbClr>
          </a:solidFill>
          <a:ln>
            <a:noFill/>
          </a:ln>
          <a:effectLst>
            <a:outerShdw blurRad="38100" rotWithShape="0" dir="5400000" dist="254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540" name="Google Shape;540;p24"/>
          <p:cNvSpPr txBox="1"/>
          <p:nvPr>
            <p:ph type="title"/>
          </p:nvPr>
        </p:nvSpPr>
        <p:spPr>
          <a:xfrm>
            <a:off x="1295400" y="1447801"/>
            <a:ext cx="8620967" cy="85513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rPr lang="en-US"/>
              <a:t>What are Tobacco 21 laws?</a:t>
            </a:r>
            <a:endParaRPr/>
          </a:p>
        </p:txBody>
      </p:sp>
      <p:sp>
        <p:nvSpPr>
          <p:cNvPr id="541" name="Google Shape;541;p24"/>
          <p:cNvSpPr txBox="1"/>
          <p:nvPr>
            <p:ph idx="1" type="body"/>
          </p:nvPr>
        </p:nvSpPr>
        <p:spPr>
          <a:xfrm>
            <a:off x="1727200" y="2446868"/>
            <a:ext cx="8254999" cy="2971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US" sz="2800">
                <a:solidFill>
                  <a:schemeClr val="lt1"/>
                </a:solidFill>
              </a:rPr>
              <a:t>Limits minimum age of sale of tobacco products to 21 or older</a:t>
            </a:r>
            <a:endParaRPr/>
          </a:p>
          <a:p>
            <a:pPr indent="-285750" lvl="1" marL="742950" rtl="0" algn="l">
              <a:spcBef>
                <a:spcPts val="1000"/>
              </a:spcBef>
              <a:spcAft>
                <a:spcPts val="0"/>
              </a:spcAft>
              <a:buSzPts val="2240"/>
              <a:buChar char="►"/>
            </a:pPr>
            <a:r>
              <a:rPr lang="en-US" sz="2800">
                <a:solidFill>
                  <a:schemeClr val="lt1"/>
                </a:solidFill>
              </a:rPr>
              <a:t>Could include minimum purchase age</a:t>
            </a:r>
            <a:endParaRPr/>
          </a:p>
          <a:p>
            <a:pPr indent="-342900" lvl="0" marL="342900" rtl="0" algn="l">
              <a:spcBef>
                <a:spcPts val="1000"/>
              </a:spcBef>
              <a:spcAft>
                <a:spcPts val="0"/>
              </a:spcAft>
              <a:buSzPts val="2240"/>
              <a:buChar char="►"/>
            </a:pPr>
            <a:r>
              <a:rPr lang="en-US" sz="2800">
                <a:solidFill>
                  <a:schemeClr val="lt1"/>
                </a:solidFill>
              </a:rPr>
              <a:t>Can change who enforces and who is the enforcement target of such laws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6" name="Shape 546"/>
        <p:cNvGrpSpPr/>
        <p:nvPr/>
      </p:nvGrpSpPr>
      <p:grpSpPr>
        <a:xfrm>
          <a:off x="0" y="0"/>
          <a:ext cx="0" cy="0"/>
          <a:chOff x="0" y="0"/>
          <a:chExt cx="0" cy="0"/>
        </a:xfrm>
      </p:grpSpPr>
      <p:sp>
        <p:nvSpPr>
          <p:cNvPr id="547" name="Google Shape;547;p2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EBEBEB"/>
              </a:buClr>
              <a:buSzPts val="3600"/>
              <a:buFont typeface="Century Gothic"/>
              <a:buNone/>
            </a:pPr>
            <a:r>
              <a:rPr lang="en-US">
                <a:solidFill>
                  <a:srgbClr val="EBEBEB"/>
                </a:solidFill>
              </a:rPr>
              <a:t>Federal: Tobacco 21</a:t>
            </a:r>
            <a:endParaRPr/>
          </a:p>
        </p:txBody>
      </p:sp>
      <p:grpSp>
        <p:nvGrpSpPr>
          <p:cNvPr id="548" name="Google Shape;548;p25"/>
          <p:cNvGrpSpPr/>
          <p:nvPr/>
        </p:nvGrpSpPr>
        <p:grpSpPr>
          <a:xfrm>
            <a:off x="1286934" y="2925232"/>
            <a:ext cx="9625382" cy="3086460"/>
            <a:chOff x="0" y="0"/>
            <a:chExt cx="9625382" cy="3086460"/>
          </a:xfrm>
        </p:grpSpPr>
        <p:sp>
          <p:nvSpPr>
            <p:cNvPr id="549" name="Google Shape;549;p25"/>
            <p:cNvSpPr/>
            <p:nvPr/>
          </p:nvSpPr>
          <p:spPr>
            <a:xfrm>
              <a:off x="0" y="0"/>
              <a:ext cx="7700306" cy="679021"/>
            </a:xfrm>
            <a:prstGeom prst="roundRect">
              <a:avLst>
                <a:gd fmla="val 10000" name="adj"/>
              </a:avLst>
            </a:prstGeom>
            <a:solidFill>
              <a:srgbClr val="2383C6"/>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5"/>
            <p:cNvSpPr txBox="1"/>
            <p:nvPr/>
          </p:nvSpPr>
          <p:spPr>
            <a:xfrm>
              <a:off x="19888" y="19888"/>
              <a:ext cx="6910211" cy="6392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entury Gothic"/>
                <a:buNone/>
              </a:pPr>
              <a:r>
                <a:rPr b="0" i="0" lang="en-US" sz="2200" u="none" cap="none" strike="noStrike">
                  <a:solidFill>
                    <a:schemeClr val="lt1"/>
                  </a:solidFill>
                  <a:latin typeface="Century Gothic"/>
                  <a:ea typeface="Century Gothic"/>
                  <a:cs typeface="Century Gothic"/>
                  <a:sym typeface="Century Gothic"/>
                </a:rPr>
                <a:t>Passed in late December 2019</a:t>
              </a:r>
              <a:endParaRPr b="0" i="0" sz="2200" u="none" cap="none" strike="noStrike">
                <a:solidFill>
                  <a:schemeClr val="lt1"/>
                </a:solidFill>
                <a:latin typeface="Century Gothic"/>
                <a:ea typeface="Century Gothic"/>
                <a:cs typeface="Century Gothic"/>
                <a:sym typeface="Century Gothic"/>
              </a:endParaRPr>
            </a:p>
          </p:txBody>
        </p:sp>
        <p:sp>
          <p:nvSpPr>
            <p:cNvPr id="551" name="Google Shape;551;p25"/>
            <p:cNvSpPr/>
            <p:nvPr/>
          </p:nvSpPr>
          <p:spPr>
            <a:xfrm>
              <a:off x="644900" y="802479"/>
              <a:ext cx="7700306" cy="679021"/>
            </a:xfrm>
            <a:prstGeom prst="roundRect">
              <a:avLst>
                <a:gd fmla="val 10000" name="adj"/>
              </a:avLst>
            </a:prstGeom>
            <a:solidFill>
              <a:srgbClr val="2499CB"/>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5"/>
            <p:cNvSpPr txBox="1"/>
            <p:nvPr/>
          </p:nvSpPr>
          <p:spPr>
            <a:xfrm>
              <a:off x="664788" y="822367"/>
              <a:ext cx="6574265" cy="6392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entury Gothic"/>
                <a:buNone/>
              </a:pPr>
              <a:r>
                <a:rPr b="0" i="0" lang="en-US" sz="2200" u="none" cap="none" strike="noStrike">
                  <a:solidFill>
                    <a:schemeClr val="lt1"/>
                  </a:solidFill>
                  <a:latin typeface="Century Gothic"/>
                  <a:ea typeface="Century Gothic"/>
                  <a:cs typeface="Century Gothic"/>
                  <a:sym typeface="Century Gothic"/>
                </a:rPr>
                <a:t>Includes all nicotine and tobacco products</a:t>
              </a:r>
              <a:endParaRPr/>
            </a:p>
          </p:txBody>
        </p:sp>
        <p:sp>
          <p:nvSpPr>
            <p:cNvPr id="553" name="Google Shape;553;p25"/>
            <p:cNvSpPr/>
            <p:nvPr/>
          </p:nvSpPr>
          <p:spPr>
            <a:xfrm>
              <a:off x="1280175" y="1604959"/>
              <a:ext cx="7700306" cy="679021"/>
            </a:xfrm>
            <a:prstGeom prst="roundRect">
              <a:avLst>
                <a:gd fmla="val 10000" name="adj"/>
              </a:avLst>
            </a:prstGeom>
            <a:solidFill>
              <a:srgbClr val="24B2D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5"/>
            <p:cNvSpPr txBox="1"/>
            <p:nvPr/>
          </p:nvSpPr>
          <p:spPr>
            <a:xfrm>
              <a:off x="1300063" y="1624847"/>
              <a:ext cx="6583891" cy="6392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entury Gothic"/>
                <a:buNone/>
              </a:pPr>
              <a:r>
                <a:rPr b="0" i="0" lang="en-US" sz="2200" u="none" cap="none" strike="noStrike">
                  <a:solidFill>
                    <a:schemeClr val="lt1"/>
                  </a:solidFill>
                  <a:latin typeface="Century Gothic"/>
                  <a:ea typeface="Century Gothic"/>
                  <a:cs typeface="Century Gothic"/>
                  <a:sym typeface="Century Gothic"/>
                </a:rPr>
                <a:t>Nation-wide, no longer patchwork policy</a:t>
              </a:r>
              <a:endParaRPr b="0" i="0" sz="2200" u="none" cap="none" strike="noStrike">
                <a:solidFill>
                  <a:schemeClr val="lt1"/>
                </a:solidFill>
                <a:latin typeface="Century Gothic"/>
                <a:ea typeface="Century Gothic"/>
                <a:cs typeface="Century Gothic"/>
                <a:sym typeface="Century Gothic"/>
              </a:endParaRPr>
            </a:p>
          </p:txBody>
        </p:sp>
        <p:sp>
          <p:nvSpPr>
            <p:cNvPr id="555" name="Google Shape;555;p25"/>
            <p:cNvSpPr/>
            <p:nvPr/>
          </p:nvSpPr>
          <p:spPr>
            <a:xfrm>
              <a:off x="1925076" y="2407439"/>
              <a:ext cx="7700306" cy="679021"/>
            </a:xfrm>
            <a:prstGeom prst="roundRect">
              <a:avLst>
                <a:gd fmla="val 10000" name="adj"/>
              </a:avLst>
            </a:prstGeom>
            <a:solidFill>
              <a:srgbClr val="25CCD6"/>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5"/>
            <p:cNvSpPr txBox="1"/>
            <p:nvPr/>
          </p:nvSpPr>
          <p:spPr>
            <a:xfrm>
              <a:off x="1944964" y="2427327"/>
              <a:ext cx="6574265" cy="6392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entury Gothic"/>
                <a:buNone/>
              </a:pPr>
              <a:r>
                <a:rPr b="0" i="0" lang="en-US" sz="2200" u="none" cap="none" strike="noStrike">
                  <a:solidFill>
                    <a:schemeClr val="lt1"/>
                  </a:solidFill>
                  <a:latin typeface="Century Gothic"/>
                  <a:ea typeface="Century Gothic"/>
                  <a:cs typeface="Century Gothic"/>
                  <a:sym typeface="Century Gothic"/>
                </a:rPr>
                <a:t>Effectiveness depends on states and localities</a:t>
              </a:r>
              <a:endParaRPr b="0" i="0" sz="2200" u="none" cap="none" strike="noStrike">
                <a:solidFill>
                  <a:schemeClr val="lt1"/>
                </a:solidFill>
                <a:latin typeface="Century Gothic"/>
                <a:ea typeface="Century Gothic"/>
                <a:cs typeface="Century Gothic"/>
                <a:sym typeface="Century Gothic"/>
              </a:endParaRPr>
            </a:p>
          </p:txBody>
        </p:sp>
        <p:sp>
          <p:nvSpPr>
            <p:cNvPr id="557" name="Google Shape;557;p25"/>
            <p:cNvSpPr/>
            <p:nvPr/>
          </p:nvSpPr>
          <p:spPr>
            <a:xfrm>
              <a:off x="7258942" y="520068"/>
              <a:ext cx="441363" cy="441363"/>
            </a:xfrm>
            <a:prstGeom prst="downArrow">
              <a:avLst>
                <a:gd fmla="val 55000" name="adj1"/>
                <a:gd fmla="val 45000" name="adj2"/>
              </a:avLst>
            </a:prstGeom>
            <a:solidFill>
              <a:srgbClr val="CBD8EA">
                <a:alpha val="89803"/>
              </a:srgbClr>
            </a:solidFill>
            <a:ln cap="rnd" cmpd="sng" w="19050">
              <a:solidFill>
                <a:srgbClr val="CBD8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5"/>
            <p:cNvSpPr txBox="1"/>
            <p:nvPr/>
          </p:nvSpPr>
          <p:spPr>
            <a:xfrm>
              <a:off x="7358249" y="520068"/>
              <a:ext cx="242749" cy="33212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entury Gothic"/>
                <a:buNone/>
              </a:pPr>
              <a:r>
                <a:t/>
              </a:r>
              <a:endParaRPr b="0" i="0" sz="2000" u="none" cap="none" strike="noStrike">
                <a:solidFill>
                  <a:schemeClr val="dk1"/>
                </a:solidFill>
                <a:latin typeface="Century Gothic"/>
                <a:ea typeface="Century Gothic"/>
                <a:cs typeface="Century Gothic"/>
                <a:sym typeface="Century Gothic"/>
              </a:endParaRPr>
            </a:p>
          </p:txBody>
        </p:sp>
        <p:sp>
          <p:nvSpPr>
            <p:cNvPr id="559" name="Google Shape;559;p25"/>
            <p:cNvSpPr/>
            <p:nvPr/>
          </p:nvSpPr>
          <p:spPr>
            <a:xfrm>
              <a:off x="7903843" y="1322548"/>
              <a:ext cx="441363" cy="441363"/>
            </a:xfrm>
            <a:prstGeom prst="downArrow">
              <a:avLst>
                <a:gd fmla="val 55000" name="adj1"/>
                <a:gd fmla="val 45000" name="adj2"/>
              </a:avLst>
            </a:prstGeom>
            <a:solidFill>
              <a:srgbClr val="CAE0EC">
                <a:alpha val="89803"/>
              </a:srgbClr>
            </a:solidFill>
            <a:ln cap="rnd" cmpd="sng" w="19050">
              <a:solidFill>
                <a:srgbClr val="CAE0E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5"/>
            <p:cNvSpPr txBox="1"/>
            <p:nvPr/>
          </p:nvSpPr>
          <p:spPr>
            <a:xfrm>
              <a:off x="8003150" y="1322548"/>
              <a:ext cx="242749" cy="33212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entury Gothic"/>
                <a:buNone/>
              </a:pPr>
              <a:r>
                <a:t/>
              </a:r>
              <a:endParaRPr b="0" i="0" sz="2000" u="none" cap="none" strike="noStrike">
                <a:solidFill>
                  <a:schemeClr val="dk1"/>
                </a:solidFill>
                <a:latin typeface="Century Gothic"/>
                <a:ea typeface="Century Gothic"/>
                <a:cs typeface="Century Gothic"/>
                <a:sym typeface="Century Gothic"/>
              </a:endParaRPr>
            </a:p>
          </p:txBody>
        </p:sp>
        <p:sp>
          <p:nvSpPr>
            <p:cNvPr id="561" name="Google Shape;561;p25"/>
            <p:cNvSpPr/>
            <p:nvPr/>
          </p:nvSpPr>
          <p:spPr>
            <a:xfrm>
              <a:off x="8539118" y="2125028"/>
              <a:ext cx="441363" cy="441363"/>
            </a:xfrm>
            <a:prstGeom prst="downArrow">
              <a:avLst>
                <a:gd fmla="val 55000" name="adj1"/>
                <a:gd fmla="val 45000" name="adj2"/>
              </a:avLst>
            </a:prstGeom>
            <a:solidFill>
              <a:srgbClr val="CAEBEF">
                <a:alpha val="89803"/>
              </a:srgbClr>
            </a:solidFill>
            <a:ln cap="rnd" cmpd="sng" w="19050">
              <a:solidFill>
                <a:srgbClr val="CAEBE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5"/>
            <p:cNvSpPr txBox="1"/>
            <p:nvPr/>
          </p:nvSpPr>
          <p:spPr>
            <a:xfrm>
              <a:off x="8638425" y="2125028"/>
              <a:ext cx="242749" cy="332126"/>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entury Gothic"/>
                <a:buNone/>
              </a:pPr>
              <a:r>
                <a:t/>
              </a:r>
              <a:endParaRPr b="0" i="0" sz="2000" u="none" cap="none" strike="noStrike">
                <a:solidFill>
                  <a:schemeClr val="dk1"/>
                </a:solidFill>
                <a:latin typeface="Century Gothic"/>
                <a:ea typeface="Century Gothic"/>
                <a:cs typeface="Century Gothic"/>
                <a:sym typeface="Century Gothic"/>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7" name="Shape 567"/>
        <p:cNvGrpSpPr/>
        <p:nvPr/>
      </p:nvGrpSpPr>
      <p:grpSpPr>
        <a:xfrm>
          <a:off x="0" y="0"/>
          <a:ext cx="0" cy="0"/>
          <a:chOff x="0" y="0"/>
          <a:chExt cx="0" cy="0"/>
        </a:xfrm>
      </p:grpSpPr>
      <p:sp>
        <p:nvSpPr>
          <p:cNvPr id="568" name="Google Shape;568;p2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BEBEB"/>
              </a:buClr>
              <a:buSzPts val="3600"/>
              <a:buFont typeface="Century Gothic"/>
              <a:buNone/>
            </a:pPr>
            <a:r>
              <a:rPr lang="en-US">
                <a:solidFill>
                  <a:srgbClr val="EBEBEB"/>
                </a:solidFill>
              </a:rPr>
              <a:t>State Action</a:t>
            </a:r>
            <a:endParaRPr/>
          </a:p>
        </p:txBody>
      </p:sp>
      <p:sp>
        <p:nvSpPr>
          <p:cNvPr id="569" name="Google Shape;569;p26"/>
          <p:cNvSpPr txBox="1"/>
          <p:nvPr/>
        </p:nvSpPr>
        <p:spPr>
          <a:xfrm>
            <a:off x="4855056" y="2506145"/>
            <a:ext cx="6928343" cy="38010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Century Gothic"/>
                <a:ea typeface="Century Gothic"/>
                <a:cs typeface="Century Gothic"/>
                <a:sym typeface="Century Gothic"/>
              </a:rPr>
              <a:t>Senate Bills 781-786 </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(currently being considered)</a:t>
            </a:r>
            <a:endParaRPr/>
          </a:p>
          <a:p>
            <a:pPr indent="0" lvl="0" marL="0" marR="0" rtl="0" algn="l">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127000" lvl="0" marL="0" marR="0" rtl="0" algn="l">
              <a:lnSpc>
                <a:spcPct val="100000"/>
              </a:lnSpc>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Among other initiatives, this set of bills proposes measures which will increase compliance with the new federal minimum age of sale</a:t>
            </a:r>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127000" lvl="0" marL="0" marR="0" rtl="0" algn="l">
              <a:lnSpc>
                <a:spcPct val="100000"/>
              </a:lnSpc>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Aligns Michigan law with the new federal law and emphasizes need to comply</a:t>
            </a:r>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entury Gothic"/>
              <a:ea typeface="Century Gothic"/>
              <a:cs typeface="Century Gothic"/>
              <a:sym typeface="Century Gothic"/>
            </a:endParaRPr>
          </a:p>
          <a:p>
            <a:pPr indent="-127000" lvl="0" marL="0" marR="0" rtl="0" algn="l">
              <a:lnSpc>
                <a:spcPct val="100000"/>
              </a:lnSpc>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Similar measures at the local level can improve compliance as well</a:t>
            </a:r>
            <a:br>
              <a:rPr lang="en-US" sz="2400">
                <a:solidFill>
                  <a:schemeClr val="dk1"/>
                </a:solidFill>
                <a:latin typeface="Century Gothic"/>
                <a:ea typeface="Century Gothic"/>
                <a:cs typeface="Century Gothic"/>
                <a:sym typeface="Century Gothic"/>
              </a:rPr>
            </a:br>
            <a:endParaRPr sz="2400">
              <a:solidFill>
                <a:schemeClr val="dk1"/>
              </a:solidFill>
              <a:latin typeface="Century Gothic"/>
              <a:ea typeface="Century Gothic"/>
              <a:cs typeface="Century Gothic"/>
              <a:sym typeface="Century Gothic"/>
            </a:endParaRPr>
          </a:p>
        </p:txBody>
      </p:sp>
      <p:sp>
        <p:nvSpPr>
          <p:cNvPr descr="Upstairs" id="570" name="Google Shape;570;p26"/>
          <p:cNvSpPr/>
          <p:nvPr/>
        </p:nvSpPr>
        <p:spPr>
          <a:xfrm>
            <a:off x="920665" y="3041814"/>
            <a:ext cx="2973859" cy="2421925"/>
          </a:xfrm>
          <a:prstGeom prst="rect">
            <a:avLst/>
          </a:prstGeom>
          <a:blipFill rotWithShape="1">
            <a:blip r:embed="rId3">
              <a:alphaModFix/>
            </a:blip>
            <a:stretch>
              <a:fillRect b="-3999" l="0" r="0" t="-3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en-US">
                <a:solidFill>
                  <a:schemeClr val="lt1"/>
                </a:solidFill>
              </a:rPr>
              <a:t>Early evidence on Tobacco 21</a:t>
            </a:r>
            <a:endParaRPr/>
          </a:p>
        </p:txBody>
      </p:sp>
      <p:sp>
        <p:nvSpPr>
          <p:cNvPr id="577" name="Google Shape;577;p27"/>
          <p:cNvSpPr txBox="1"/>
          <p:nvPr>
            <p:ph idx="1" type="body"/>
          </p:nvPr>
        </p:nvSpPr>
        <p:spPr>
          <a:xfrm>
            <a:off x="1154953" y="2409166"/>
            <a:ext cx="6205151" cy="35337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US" sz="2800">
                <a:latin typeface="Century Gothic"/>
                <a:ea typeface="Century Gothic"/>
                <a:cs typeface="Century Gothic"/>
                <a:sym typeface="Century Gothic"/>
              </a:rPr>
              <a:t>In 2015 the IOM found T21 was highly likely to reduce smoking initiation</a:t>
            </a:r>
            <a:endParaRPr/>
          </a:p>
          <a:p>
            <a:pPr indent="-342900" lvl="0" marL="342900" rtl="0" algn="l">
              <a:spcBef>
                <a:spcPts val="1000"/>
              </a:spcBef>
              <a:spcAft>
                <a:spcPts val="0"/>
              </a:spcAft>
              <a:buSzPts val="2240"/>
              <a:buChar char="►"/>
            </a:pPr>
            <a:r>
              <a:rPr lang="en-US" sz="2800">
                <a:latin typeface="Century Gothic"/>
                <a:ea typeface="Century Gothic"/>
                <a:cs typeface="Century Gothic"/>
                <a:sym typeface="Century Gothic"/>
              </a:rPr>
              <a:t>Decreased initiation expected to be concentrated among high school students (age 14-18)</a:t>
            </a:r>
            <a:endParaRPr/>
          </a:p>
        </p:txBody>
      </p:sp>
      <p:pic>
        <p:nvPicPr>
          <p:cNvPr id="578" name="Google Shape;578;p27"/>
          <p:cNvPicPr preferRelativeResize="0"/>
          <p:nvPr>
            <p:ph idx="2" type="body"/>
          </p:nvPr>
        </p:nvPicPr>
        <p:blipFill rotWithShape="1">
          <a:blip r:embed="rId3">
            <a:alphaModFix/>
          </a:blip>
          <a:srcRect b="0" l="0" r="0" t="0"/>
          <a:stretch/>
        </p:blipFill>
        <p:spPr>
          <a:xfrm>
            <a:off x="8631195" y="1329412"/>
            <a:ext cx="3080951" cy="46135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3" name="Shape 583"/>
        <p:cNvGrpSpPr/>
        <p:nvPr/>
      </p:nvGrpSpPr>
      <p:grpSpPr>
        <a:xfrm>
          <a:off x="0" y="0"/>
          <a:ext cx="0" cy="0"/>
          <a:chOff x="0" y="0"/>
          <a:chExt cx="0" cy="0"/>
        </a:xfrm>
      </p:grpSpPr>
      <p:sp>
        <p:nvSpPr>
          <p:cNvPr id="584" name="Google Shape;584;p2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EBEBEB"/>
              </a:buClr>
              <a:buSzPts val="3600"/>
              <a:buFont typeface="Century Gothic"/>
              <a:buNone/>
            </a:pPr>
            <a:r>
              <a:rPr lang="en-US">
                <a:solidFill>
                  <a:srgbClr val="EBEBEB"/>
                </a:solidFill>
              </a:rPr>
              <a:t>Data supports Tobacco 21 policy</a:t>
            </a:r>
            <a:endParaRPr/>
          </a:p>
        </p:txBody>
      </p:sp>
      <p:grpSp>
        <p:nvGrpSpPr>
          <p:cNvPr id="585" name="Google Shape;585;p28"/>
          <p:cNvGrpSpPr/>
          <p:nvPr/>
        </p:nvGrpSpPr>
        <p:grpSpPr>
          <a:xfrm>
            <a:off x="1721712" y="2850153"/>
            <a:ext cx="8748574" cy="2962942"/>
            <a:chOff x="219387" y="420104"/>
            <a:chExt cx="8748574" cy="2962942"/>
          </a:xfrm>
        </p:grpSpPr>
        <p:sp>
          <p:nvSpPr>
            <p:cNvPr id="586" name="Google Shape;586;p28"/>
            <p:cNvSpPr/>
            <p:nvPr/>
          </p:nvSpPr>
          <p:spPr>
            <a:xfrm>
              <a:off x="219387" y="420104"/>
              <a:ext cx="1158203" cy="1158203"/>
            </a:xfrm>
            <a:prstGeom prst="ellipse">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462610" y="663327"/>
              <a:ext cx="671758" cy="671758"/>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p:nvPr/>
          </p:nvSpPr>
          <p:spPr>
            <a:xfrm>
              <a:off x="1625777" y="420104"/>
              <a:ext cx="2730051" cy="115820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
            <p:cNvSpPr txBox="1"/>
            <p:nvPr/>
          </p:nvSpPr>
          <p:spPr>
            <a:xfrm>
              <a:off x="1625777" y="420104"/>
              <a:ext cx="2730051" cy="115820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entury Gothic"/>
                <a:buNone/>
              </a:pPr>
              <a:r>
                <a:rPr b="0" i="0" lang="en-US" sz="2000">
                  <a:solidFill>
                    <a:schemeClr val="dk1"/>
                  </a:solidFill>
                  <a:latin typeface="Century Gothic"/>
                  <a:ea typeface="Century Gothic"/>
                  <a:cs typeface="Century Gothic"/>
                  <a:sym typeface="Century Gothic"/>
                </a:rPr>
                <a:t>Nicotine affects youth brain development</a:t>
              </a:r>
              <a:endParaRPr sz="2000">
                <a:solidFill>
                  <a:schemeClr val="dk1"/>
                </a:solidFill>
                <a:latin typeface="Century Gothic"/>
                <a:ea typeface="Century Gothic"/>
                <a:cs typeface="Century Gothic"/>
                <a:sym typeface="Century Gothic"/>
              </a:endParaRPr>
            </a:p>
          </p:txBody>
        </p:sp>
        <p:sp>
          <p:nvSpPr>
            <p:cNvPr id="590" name="Google Shape;590;p28"/>
            <p:cNvSpPr/>
            <p:nvPr/>
          </p:nvSpPr>
          <p:spPr>
            <a:xfrm>
              <a:off x="4831520" y="420104"/>
              <a:ext cx="1158203" cy="1158203"/>
            </a:xfrm>
            <a:prstGeom prst="ellipse">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
            <p:cNvSpPr/>
            <p:nvPr/>
          </p:nvSpPr>
          <p:spPr>
            <a:xfrm>
              <a:off x="5074743" y="663327"/>
              <a:ext cx="671758" cy="671758"/>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8"/>
            <p:cNvSpPr/>
            <p:nvPr/>
          </p:nvSpPr>
          <p:spPr>
            <a:xfrm>
              <a:off x="6237910" y="420104"/>
              <a:ext cx="2730051" cy="115820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8"/>
            <p:cNvSpPr txBox="1"/>
            <p:nvPr/>
          </p:nvSpPr>
          <p:spPr>
            <a:xfrm>
              <a:off x="6237910" y="420104"/>
              <a:ext cx="2730051" cy="115820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entury Gothic"/>
                <a:buNone/>
              </a:pPr>
              <a:r>
                <a:rPr b="0" i="0" lang="en-US" sz="2000">
                  <a:solidFill>
                    <a:schemeClr val="dk1"/>
                  </a:solidFill>
                  <a:latin typeface="Century Gothic"/>
                  <a:ea typeface="Century Gothic"/>
                  <a:cs typeface="Century Gothic"/>
                  <a:sym typeface="Century Gothic"/>
                </a:rPr>
                <a:t>Many tobacco users started before age 18</a:t>
              </a:r>
              <a:endParaRPr sz="2000">
                <a:solidFill>
                  <a:schemeClr val="dk1"/>
                </a:solidFill>
                <a:latin typeface="Century Gothic"/>
                <a:ea typeface="Century Gothic"/>
                <a:cs typeface="Century Gothic"/>
                <a:sym typeface="Century Gothic"/>
              </a:endParaRPr>
            </a:p>
          </p:txBody>
        </p:sp>
        <p:sp>
          <p:nvSpPr>
            <p:cNvPr id="594" name="Google Shape;594;p28"/>
            <p:cNvSpPr/>
            <p:nvPr/>
          </p:nvSpPr>
          <p:spPr>
            <a:xfrm>
              <a:off x="219387" y="2224843"/>
              <a:ext cx="1158203" cy="1158203"/>
            </a:xfrm>
            <a:prstGeom prst="ellipse">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a:off x="462610" y="2468066"/>
              <a:ext cx="671758" cy="671758"/>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p:nvPr/>
          </p:nvSpPr>
          <p:spPr>
            <a:xfrm>
              <a:off x="1625777" y="2224843"/>
              <a:ext cx="2730051" cy="115820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txBox="1"/>
            <p:nvPr/>
          </p:nvSpPr>
          <p:spPr>
            <a:xfrm>
              <a:off x="1625777" y="2224843"/>
              <a:ext cx="2730051" cy="115820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entury Gothic"/>
                <a:buNone/>
              </a:pPr>
              <a:r>
                <a:rPr b="0" i="0" lang="en-US" sz="2000">
                  <a:solidFill>
                    <a:schemeClr val="dk1"/>
                  </a:solidFill>
                  <a:latin typeface="Century Gothic"/>
                  <a:ea typeface="Century Gothic"/>
                  <a:cs typeface="Century Gothic"/>
                  <a:sym typeface="Century Gothic"/>
                </a:rPr>
                <a:t>Distancing likelihood of social connection of legal age</a:t>
              </a:r>
              <a:endParaRPr sz="2000">
                <a:solidFill>
                  <a:schemeClr val="dk1"/>
                </a:solidFill>
                <a:latin typeface="Century Gothic"/>
                <a:ea typeface="Century Gothic"/>
                <a:cs typeface="Century Gothic"/>
                <a:sym typeface="Century Gothic"/>
              </a:endParaRPr>
            </a:p>
          </p:txBody>
        </p:sp>
        <p:sp>
          <p:nvSpPr>
            <p:cNvPr id="598" name="Google Shape;598;p28"/>
            <p:cNvSpPr/>
            <p:nvPr/>
          </p:nvSpPr>
          <p:spPr>
            <a:xfrm>
              <a:off x="4831520" y="2224843"/>
              <a:ext cx="1158203" cy="1158203"/>
            </a:xfrm>
            <a:prstGeom prst="ellipse">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p:nvPr/>
          </p:nvSpPr>
          <p:spPr>
            <a:xfrm>
              <a:off x="5074743" y="2468066"/>
              <a:ext cx="671758" cy="671758"/>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8"/>
            <p:cNvSpPr/>
            <p:nvPr/>
          </p:nvSpPr>
          <p:spPr>
            <a:xfrm>
              <a:off x="6237910" y="2224843"/>
              <a:ext cx="2730051" cy="115820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
            <p:cNvSpPr txBox="1"/>
            <p:nvPr/>
          </p:nvSpPr>
          <p:spPr>
            <a:xfrm>
              <a:off x="6237910" y="2224843"/>
              <a:ext cx="2730051" cy="115820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entury Gothic"/>
                <a:buNone/>
              </a:pPr>
              <a:r>
                <a:rPr b="0" i="0" lang="en-US" sz="2000">
                  <a:solidFill>
                    <a:schemeClr val="dk1"/>
                  </a:solidFill>
                  <a:latin typeface="Century Gothic"/>
                  <a:ea typeface="Century Gothic"/>
                  <a:cs typeface="Century Gothic"/>
                  <a:sym typeface="Century Gothic"/>
                </a:rPr>
                <a:t>Modeling data suggests significant drop in adolescent use</a:t>
              </a:r>
              <a:endParaRPr sz="2000">
                <a:solidFill>
                  <a:schemeClr val="dk1"/>
                </a:solidFill>
                <a:latin typeface="Century Gothic"/>
                <a:ea typeface="Century Gothic"/>
                <a:cs typeface="Century Gothic"/>
                <a:sym typeface="Century Gothic"/>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Evaluation Findings for T21 Policies </a:t>
            </a:r>
            <a:endParaRPr/>
          </a:p>
        </p:txBody>
      </p:sp>
      <p:grpSp>
        <p:nvGrpSpPr>
          <p:cNvPr id="608" name="Google Shape;608;p29"/>
          <p:cNvGrpSpPr/>
          <p:nvPr/>
        </p:nvGrpSpPr>
        <p:grpSpPr>
          <a:xfrm>
            <a:off x="1173408" y="2398400"/>
            <a:ext cx="9845183" cy="3293099"/>
            <a:chOff x="48" y="5212"/>
            <a:chExt cx="9845183" cy="3293099"/>
          </a:xfrm>
        </p:grpSpPr>
        <p:sp>
          <p:nvSpPr>
            <p:cNvPr id="609" name="Google Shape;609;p29"/>
            <p:cNvSpPr/>
            <p:nvPr/>
          </p:nvSpPr>
          <p:spPr>
            <a:xfrm>
              <a:off x="48" y="5212"/>
              <a:ext cx="4600553" cy="1152000"/>
            </a:xfrm>
            <a:prstGeom prst="rect">
              <a:avLst/>
            </a:prstGeom>
            <a:solidFill>
              <a:srgbClr val="19ACE4"/>
            </a:solidFill>
            <a:ln cap="rnd" cmpd="sng" w="19050">
              <a:solidFill>
                <a:srgbClr val="19AC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9"/>
            <p:cNvSpPr txBox="1"/>
            <p:nvPr/>
          </p:nvSpPr>
          <p:spPr>
            <a:xfrm>
              <a:off x="48" y="5212"/>
              <a:ext cx="4600553" cy="11520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Clr>
                  <a:schemeClr val="lt1"/>
                </a:buClr>
                <a:buSzPts val="1800"/>
                <a:buFont typeface="Century Gothic"/>
                <a:buNone/>
              </a:pPr>
              <a:r>
                <a:rPr b="1" lang="en-US" sz="1800">
                  <a:solidFill>
                    <a:schemeClr val="lt1"/>
                  </a:solidFill>
                  <a:latin typeface="Century Gothic"/>
                  <a:ea typeface="Century Gothic"/>
                  <a:cs typeface="Century Gothic"/>
                  <a:sym typeface="Century Gothic"/>
                </a:rPr>
                <a:t>“Evaluation of California’s ‘Tobacco 21’ law”</a:t>
              </a:r>
              <a:endParaRPr/>
            </a:p>
          </p:txBody>
        </p:sp>
        <p:sp>
          <p:nvSpPr>
            <p:cNvPr id="611" name="Google Shape;611;p29"/>
            <p:cNvSpPr/>
            <p:nvPr/>
          </p:nvSpPr>
          <p:spPr>
            <a:xfrm>
              <a:off x="48" y="1157212"/>
              <a:ext cx="4600553" cy="2141099"/>
            </a:xfrm>
            <a:prstGeom prst="rect">
              <a:avLst/>
            </a:prstGeom>
            <a:solidFill>
              <a:srgbClr val="CBE2F5">
                <a:alpha val="89803"/>
              </a:srgbClr>
            </a:solidFill>
            <a:ln cap="rnd" cmpd="sng" w="1905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9"/>
            <p:cNvSpPr txBox="1"/>
            <p:nvPr/>
          </p:nvSpPr>
          <p:spPr>
            <a:xfrm>
              <a:off x="48" y="1157212"/>
              <a:ext cx="4600553" cy="2141099"/>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chemeClr val="dk1"/>
                </a:buClr>
                <a:buSzPts val="1800"/>
                <a:buFont typeface="Century Gothic"/>
                <a:buChar char="•"/>
              </a:pPr>
              <a:r>
                <a:rPr b="0" i="0" lang="en-US" sz="1800" u="none" cap="none" strike="noStrike">
                  <a:solidFill>
                    <a:schemeClr val="dk1"/>
                  </a:solidFill>
                  <a:latin typeface="Century Gothic"/>
                  <a:ea typeface="Century Gothic"/>
                  <a:cs typeface="Century Gothic"/>
                  <a:sym typeface="Century Gothic"/>
                </a:rPr>
                <a:t>After 7 months “98.6% of retailers were aware of the law and 60.6% supported the law”</a:t>
              </a:r>
              <a:endParaRPr/>
            </a:p>
            <a:p>
              <a:pPr indent="-171450" lvl="1" marL="171450" marR="0" rtl="0" algn="l">
                <a:lnSpc>
                  <a:spcPct val="90000"/>
                </a:lnSpc>
                <a:spcBef>
                  <a:spcPts val="270"/>
                </a:spcBef>
                <a:spcAft>
                  <a:spcPts val="0"/>
                </a:spcAft>
                <a:buClr>
                  <a:schemeClr val="dk1"/>
                </a:buClr>
                <a:buSzPts val="1800"/>
                <a:buFont typeface="Century Gothic"/>
                <a:buChar char="•"/>
              </a:pPr>
              <a:r>
                <a:rPr b="0" i="0" lang="en-US" sz="1800" u="none" cap="none" strike="noStrike">
                  <a:solidFill>
                    <a:schemeClr val="dk1"/>
                  </a:solidFill>
                  <a:latin typeface="Century Gothic"/>
                  <a:ea typeface="Century Gothic"/>
                  <a:cs typeface="Century Gothic"/>
                  <a:sym typeface="Century Gothic"/>
                </a:rPr>
                <a:t>Youth (under 18) decoy sales decreased from 10.3% to 5.7%</a:t>
              </a:r>
              <a:endParaRPr b="0" i="0" sz="1800" u="none" cap="none" strike="noStrike">
                <a:solidFill>
                  <a:schemeClr val="dk1"/>
                </a:solidFill>
                <a:latin typeface="Century Gothic"/>
                <a:ea typeface="Century Gothic"/>
                <a:cs typeface="Century Gothic"/>
                <a:sym typeface="Century Gothic"/>
              </a:endParaRPr>
            </a:p>
            <a:p>
              <a:pPr indent="-171450" lvl="1" marL="171450" marR="0" rtl="0" algn="l">
                <a:lnSpc>
                  <a:spcPct val="90000"/>
                </a:lnSpc>
                <a:spcBef>
                  <a:spcPts val="270"/>
                </a:spcBef>
                <a:spcAft>
                  <a:spcPts val="0"/>
                </a:spcAft>
                <a:buClr>
                  <a:schemeClr val="dk1"/>
                </a:buClr>
                <a:buSzPts val="1800"/>
                <a:buFont typeface="Century Gothic"/>
                <a:buChar char="•"/>
              </a:pPr>
              <a:r>
                <a:rPr b="0" i="0" lang="en-US" sz="1800" u="none" cap="none" strike="noStrike">
                  <a:solidFill>
                    <a:schemeClr val="dk1"/>
                  </a:solidFill>
                  <a:latin typeface="Century Gothic"/>
                  <a:ea typeface="Century Gothic"/>
                  <a:cs typeface="Century Gothic"/>
                  <a:sym typeface="Century Gothic"/>
                </a:rPr>
                <a:t>Very high awareness among young people across demographic groups</a:t>
              </a:r>
              <a:endParaRPr/>
            </a:p>
          </p:txBody>
        </p:sp>
        <p:sp>
          <p:nvSpPr>
            <p:cNvPr id="613" name="Google Shape;613;p29"/>
            <p:cNvSpPr/>
            <p:nvPr/>
          </p:nvSpPr>
          <p:spPr>
            <a:xfrm>
              <a:off x="5244678" y="5212"/>
              <a:ext cx="4600553" cy="1152000"/>
            </a:xfrm>
            <a:prstGeom prst="rect">
              <a:avLst/>
            </a:prstGeom>
            <a:solidFill>
              <a:srgbClr val="19ACE4"/>
            </a:solidFill>
            <a:ln cap="rnd" cmpd="sng" w="19050">
              <a:solidFill>
                <a:srgbClr val="19AC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9"/>
            <p:cNvSpPr txBox="1"/>
            <p:nvPr/>
          </p:nvSpPr>
          <p:spPr>
            <a:xfrm>
              <a:off x="5244678" y="5212"/>
              <a:ext cx="4600553" cy="1152000"/>
            </a:xfrm>
            <a:prstGeom prst="rect">
              <a:avLst/>
            </a:prstGeom>
            <a:noFill/>
            <a:ln>
              <a:noFill/>
            </a:ln>
          </p:spPr>
          <p:txBody>
            <a:bodyPr anchorCtr="0" anchor="ctr" bIns="73150" lIns="128000" spcFirstLastPara="1" rIns="128000" wrap="square" tIns="73150">
              <a:noAutofit/>
            </a:bodyPr>
            <a:lstStyle/>
            <a:p>
              <a:pPr indent="0" lvl="0" marL="0" marR="0" rtl="0" algn="ctr">
                <a:lnSpc>
                  <a:spcPct val="100000"/>
                </a:lnSpc>
                <a:spcBef>
                  <a:spcPts val="0"/>
                </a:spcBef>
                <a:spcAft>
                  <a:spcPts val="0"/>
                </a:spcAft>
                <a:buClr>
                  <a:schemeClr val="lt1"/>
                </a:buClr>
                <a:buSzPts val="1800"/>
                <a:buFont typeface="Century Gothic"/>
                <a:buNone/>
              </a:pPr>
              <a:r>
                <a:rPr b="1" i="0" lang="en-US" sz="1800">
                  <a:solidFill>
                    <a:schemeClr val="lt1"/>
                  </a:solidFill>
                  <a:latin typeface="Century Gothic"/>
                  <a:ea typeface="Century Gothic"/>
                  <a:cs typeface="Century Gothic"/>
                  <a:sym typeface="Century Gothic"/>
                </a:rPr>
                <a:t>“Do Local Tobacco-21 Laws Reduce Smoking Among 18 to 20 Year-Olds?” </a:t>
              </a:r>
              <a:endParaRPr b="1" sz="1800">
                <a:solidFill>
                  <a:schemeClr val="lt1"/>
                </a:solidFill>
                <a:latin typeface="Century Gothic"/>
                <a:ea typeface="Century Gothic"/>
                <a:cs typeface="Century Gothic"/>
                <a:sym typeface="Century Gothic"/>
              </a:endParaRPr>
            </a:p>
          </p:txBody>
        </p:sp>
        <p:sp>
          <p:nvSpPr>
            <p:cNvPr id="615" name="Google Shape;615;p29"/>
            <p:cNvSpPr/>
            <p:nvPr/>
          </p:nvSpPr>
          <p:spPr>
            <a:xfrm>
              <a:off x="5244678" y="1157212"/>
              <a:ext cx="4600553" cy="2141099"/>
            </a:xfrm>
            <a:prstGeom prst="rect">
              <a:avLst/>
            </a:prstGeom>
            <a:solidFill>
              <a:srgbClr val="CBE2F5">
                <a:alpha val="89803"/>
              </a:srgbClr>
            </a:solidFill>
            <a:ln cap="rnd" cmpd="sng" w="1905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9"/>
            <p:cNvSpPr txBox="1"/>
            <p:nvPr/>
          </p:nvSpPr>
          <p:spPr>
            <a:xfrm>
              <a:off x="5244678" y="1157212"/>
              <a:ext cx="4600553" cy="2141099"/>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chemeClr val="dk1"/>
                </a:buClr>
                <a:buSzPts val="1800"/>
                <a:buFont typeface="Century Gothic"/>
                <a:buChar char="•"/>
              </a:pPr>
              <a:r>
                <a:rPr b="0" i="0" lang="en-US" sz="1800" u="none" cap="none" strike="noStrike">
                  <a:solidFill>
                    <a:schemeClr val="dk1"/>
                  </a:solidFill>
                  <a:latin typeface="Century Gothic"/>
                  <a:ea typeface="Century Gothic"/>
                  <a:cs typeface="Century Gothic"/>
                  <a:sym typeface="Century Gothic"/>
                </a:rPr>
                <a:t>Yes, local T21 policies result in reduced smoking </a:t>
              </a:r>
              <a:endParaRPr b="0" i="0" sz="1800" u="none" cap="none" strike="noStrike">
                <a:solidFill>
                  <a:schemeClr val="dk1"/>
                </a:solidFill>
                <a:latin typeface="Century Gothic"/>
                <a:ea typeface="Century Gothic"/>
                <a:cs typeface="Century Gothic"/>
                <a:sym typeface="Century Gothic"/>
              </a:endParaRPr>
            </a:p>
            <a:p>
              <a:pPr indent="-171450" lvl="1" marL="171450" marR="0" rtl="0" algn="l">
                <a:lnSpc>
                  <a:spcPct val="90000"/>
                </a:lnSpc>
                <a:spcBef>
                  <a:spcPts val="270"/>
                </a:spcBef>
                <a:spcAft>
                  <a:spcPts val="0"/>
                </a:spcAft>
                <a:buClr>
                  <a:schemeClr val="dk1"/>
                </a:buClr>
                <a:buSzPts val="1800"/>
                <a:buFont typeface="Century Gothic"/>
                <a:buChar char="•"/>
              </a:pPr>
              <a:r>
                <a:rPr b="0" i="0" lang="en-US" sz="1800" u="none" cap="none" strike="noStrike">
                  <a:solidFill>
                    <a:schemeClr val="dk1"/>
                  </a:solidFill>
                  <a:latin typeface="Century Gothic"/>
                  <a:ea typeface="Century Gothic"/>
                  <a:cs typeface="Century Gothic"/>
                  <a:sym typeface="Century Gothic"/>
                </a:rPr>
                <a:t>“approximately 3.1 percentage point reduction in 18- to 20-year-olds’ likelihoods of smoking”</a:t>
              </a:r>
              <a:endParaRPr/>
            </a:p>
            <a:p>
              <a:pPr indent="-57150" lvl="1" marL="171450" marR="0" rtl="0" algn="l">
                <a:lnSpc>
                  <a:spcPct val="90000"/>
                </a:lnSpc>
                <a:spcBef>
                  <a:spcPts val="27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Tobacco Use</a:t>
            </a:r>
            <a:endParaRPr/>
          </a:p>
        </p:txBody>
      </p:sp>
      <p:sp>
        <p:nvSpPr>
          <p:cNvPr id="302" name="Google Shape;302;p3"/>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560"/>
              <a:buNone/>
            </a:pPr>
            <a:r>
              <a:rPr lang="en-US" sz="3200" cap="none"/>
              <a:t>Nationally and in [CITY OR County]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0"/>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Enforcement</a:t>
            </a:r>
            <a:endParaRPr/>
          </a:p>
        </p:txBody>
      </p:sp>
      <p:sp>
        <p:nvSpPr>
          <p:cNvPr id="622" name="Google Shape;622;p30"/>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920"/>
              <a:buNone/>
            </a:pPr>
            <a:r>
              <a:rPr lang="en-US" sz="2400" cap="none"/>
              <a:t>Decriminalization and Working with the Community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3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Federal and State:</a:t>
            </a:r>
            <a:br>
              <a:rPr lang="en-US"/>
            </a:br>
            <a:r>
              <a:rPr lang="en-US"/>
              <a:t>Sales to Minors in the Past Year</a:t>
            </a:r>
            <a:endParaRPr/>
          </a:p>
        </p:txBody>
      </p:sp>
      <p:sp>
        <p:nvSpPr>
          <p:cNvPr id="629" name="Google Shape;629;p31"/>
          <p:cNvSpPr txBox="1"/>
          <p:nvPr>
            <p:ph idx="1" type="body"/>
          </p:nvPr>
        </p:nvSpPr>
        <p:spPr>
          <a:xfrm>
            <a:off x="739319" y="2469490"/>
            <a:ext cx="5241886" cy="403818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u="sng">
                <a:solidFill>
                  <a:schemeClr val="hlink"/>
                </a:solidFill>
                <a:hlinkClick r:id="rId3"/>
              </a:rPr>
              <a:t>FDA Compliance Check Inspections</a:t>
            </a:r>
            <a:endParaRPr sz="2000"/>
          </a:p>
          <a:p>
            <a:pPr indent="-285750" lvl="1" marL="742950" rtl="0" algn="l">
              <a:spcBef>
                <a:spcPts val="1000"/>
              </a:spcBef>
              <a:spcAft>
                <a:spcPts val="0"/>
              </a:spcAft>
              <a:buSzPts val="1440"/>
              <a:buChar char="►"/>
            </a:pPr>
            <a:r>
              <a:rPr lang="en-US" sz="1800"/>
              <a:t>Violation rate: 18% (out of 1423)</a:t>
            </a:r>
            <a:endParaRPr/>
          </a:p>
          <a:p>
            <a:pPr indent="-285750" lvl="1" marL="742950" rtl="0" algn="l">
              <a:spcBef>
                <a:spcPts val="1000"/>
              </a:spcBef>
              <a:spcAft>
                <a:spcPts val="0"/>
              </a:spcAft>
              <a:buSzPts val="1440"/>
              <a:buChar char="►"/>
            </a:pPr>
            <a:r>
              <a:rPr lang="en-US" sz="1800"/>
              <a:t>258 sold to minors</a:t>
            </a:r>
            <a:endParaRPr/>
          </a:p>
          <a:p>
            <a:pPr indent="-342900" lvl="0" marL="342900" rtl="0" algn="l">
              <a:spcBef>
                <a:spcPts val="1000"/>
              </a:spcBef>
              <a:spcAft>
                <a:spcPts val="0"/>
              </a:spcAft>
              <a:buSzPts val="1600"/>
              <a:buChar char="►"/>
            </a:pPr>
            <a:r>
              <a:rPr lang="en-US" sz="2000" u="sng">
                <a:solidFill>
                  <a:schemeClr val="hlink"/>
                </a:solidFill>
                <a:hlinkClick r:id="rId4"/>
              </a:rPr>
              <a:t>2019 Synar Report </a:t>
            </a:r>
            <a:endParaRPr sz="2000"/>
          </a:p>
          <a:p>
            <a:pPr indent="-285750" lvl="1" marL="742950" rtl="0" algn="l">
              <a:spcBef>
                <a:spcPts val="1000"/>
              </a:spcBef>
              <a:spcAft>
                <a:spcPts val="0"/>
              </a:spcAft>
              <a:buSzPts val="1440"/>
              <a:buChar char="►"/>
            </a:pPr>
            <a:r>
              <a:rPr lang="en-US" sz="1800"/>
              <a:t>Violation rate: 9.9% (out of 353)</a:t>
            </a:r>
            <a:endParaRPr/>
          </a:p>
          <a:p>
            <a:pPr indent="-285750" lvl="1" marL="742950" rtl="0" algn="l">
              <a:spcBef>
                <a:spcPts val="1000"/>
              </a:spcBef>
              <a:spcAft>
                <a:spcPts val="0"/>
              </a:spcAft>
              <a:buSzPts val="1440"/>
              <a:buChar char="►"/>
            </a:pPr>
            <a:r>
              <a:rPr lang="en-US" sz="1800"/>
              <a:t>35 sold to minors</a:t>
            </a:r>
            <a:endParaRPr/>
          </a:p>
          <a:p>
            <a:pPr indent="-228600" lvl="2" marL="1143000" rtl="0" algn="l">
              <a:spcBef>
                <a:spcPts val="1000"/>
              </a:spcBef>
              <a:spcAft>
                <a:spcPts val="0"/>
              </a:spcAft>
              <a:buSzPts val="1280"/>
              <a:buChar char="►"/>
            </a:pPr>
            <a:r>
              <a:rPr lang="en-US" sz="1600"/>
              <a:t>33 sold cigarettes</a:t>
            </a:r>
            <a:endParaRPr/>
          </a:p>
          <a:p>
            <a:pPr indent="-228600" lvl="2" marL="1143000" rtl="0" algn="l">
              <a:spcBef>
                <a:spcPts val="1000"/>
              </a:spcBef>
              <a:spcAft>
                <a:spcPts val="0"/>
              </a:spcAft>
              <a:buSzPts val="1280"/>
              <a:buChar char="►"/>
            </a:pPr>
            <a:r>
              <a:rPr lang="en-US" sz="1600"/>
              <a:t>1 cigar, 1 smokeless tobacco sale</a:t>
            </a:r>
            <a:endParaRPr/>
          </a:p>
          <a:p>
            <a:pPr indent="-228600" lvl="2" marL="1143000" rtl="0" algn="l">
              <a:spcBef>
                <a:spcPts val="1000"/>
              </a:spcBef>
              <a:spcAft>
                <a:spcPts val="0"/>
              </a:spcAft>
              <a:buSzPts val="1280"/>
              <a:buChar char="►"/>
            </a:pPr>
            <a:r>
              <a:rPr lang="en-US" sz="1600"/>
              <a:t>No ENDS reported as sold to minors</a:t>
            </a:r>
            <a:endParaRPr/>
          </a:p>
          <a:p>
            <a:pPr indent="-194309" lvl="1" marL="742950" rtl="0" algn="l">
              <a:spcBef>
                <a:spcPts val="1000"/>
              </a:spcBef>
              <a:spcAft>
                <a:spcPts val="0"/>
              </a:spcAft>
              <a:buSzPts val="1440"/>
              <a:buNone/>
            </a:pPr>
            <a:r>
              <a:t/>
            </a:r>
            <a:endParaRPr sz="1800"/>
          </a:p>
        </p:txBody>
      </p:sp>
      <p:graphicFrame>
        <p:nvGraphicFramePr>
          <p:cNvPr id="630" name="Google Shape;630;p31"/>
          <p:cNvGraphicFramePr/>
          <p:nvPr/>
        </p:nvGraphicFramePr>
        <p:xfrm>
          <a:off x="5981205" y="2469490"/>
          <a:ext cx="6210795" cy="3613068"/>
        </p:xfrm>
        <a:graphic>
          <a:graphicData uri="http://schemas.openxmlformats.org/drawingml/2006/chart">
            <c:chart r:id="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3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[Local Data on Violations/Compliance]</a:t>
            </a:r>
            <a:endParaRPr/>
          </a:p>
        </p:txBody>
      </p:sp>
      <p:sp>
        <p:nvSpPr>
          <p:cNvPr id="636" name="Google Shape;636;p3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3"/>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sz="3600"/>
              <a:t>It cannot be expected that enacting a law, no matter how strong, will have any impact on adolescent smoking in the absence of effective enforcement.</a:t>
            </a:r>
            <a:endParaRPr/>
          </a:p>
        </p:txBody>
      </p:sp>
      <p:sp>
        <p:nvSpPr>
          <p:cNvPr id="643" name="Google Shape;643;p33"/>
          <p:cNvSpPr txBox="1"/>
          <p:nvPr>
            <p:ph idx="1" type="body"/>
          </p:nvPr>
        </p:nvSpPr>
        <p:spPr>
          <a:xfrm>
            <a:off x="1945945" y="3678765"/>
            <a:ext cx="7725772" cy="865803"/>
          </a:xfrm>
          <a:prstGeom prst="rect">
            <a:avLst/>
          </a:prstGeom>
          <a:noFill/>
          <a:ln>
            <a:noFill/>
          </a:ln>
        </p:spPr>
        <p:txBody>
          <a:bodyPr anchorCtr="0" anchor="t" bIns="45700" lIns="91425" spcFirstLastPara="1" rIns="91425" wrap="square" tIns="45700">
            <a:normAutofit fontScale="92500"/>
          </a:bodyPr>
          <a:lstStyle/>
          <a:p>
            <a:pPr indent="0" lvl="0" marL="0" rtl="0" algn="ctr">
              <a:spcBef>
                <a:spcPts val="0"/>
              </a:spcBef>
              <a:spcAft>
                <a:spcPts val="0"/>
              </a:spcAft>
              <a:buSzPct val="80000"/>
              <a:buNone/>
            </a:pPr>
            <a:r>
              <a:rPr lang="en-US" sz="2400"/>
              <a:t>From </a:t>
            </a:r>
            <a:r>
              <a:rPr lang="en-US" sz="2400" u="sng">
                <a:solidFill>
                  <a:schemeClr val="hlink"/>
                </a:solidFill>
                <a:hlinkClick r:id="rId3"/>
              </a:rPr>
              <a:t>“Which Interventions Against the Sale of Tobacco to Minors Can Be Expected to Reduce Smoking?”</a:t>
            </a:r>
            <a:endParaRPr sz="2400"/>
          </a:p>
        </p:txBody>
      </p:sp>
      <p:sp>
        <p:nvSpPr>
          <p:cNvPr id="644" name="Google Shape;644;p33"/>
          <p:cNvSpPr txBox="1"/>
          <p:nvPr>
            <p:ph idx="2" type="body"/>
          </p:nvPr>
        </p:nvSpPr>
        <p:spPr>
          <a:xfrm>
            <a:off x="1210125" y="4544568"/>
            <a:ext cx="8825659" cy="1676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1600"/>
              <a:buNone/>
            </a:pPr>
            <a:r>
              <a:rPr lang="en-US" sz="2000"/>
              <a:t>Reducing youth tobacco use requires enforcement change in addition to policy change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3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Improving Enforcement</a:t>
            </a:r>
            <a:endParaRPr/>
          </a:p>
        </p:txBody>
      </p:sp>
      <p:sp>
        <p:nvSpPr>
          <p:cNvPr id="651" name="Google Shape;651;p34"/>
          <p:cNvSpPr txBox="1"/>
          <p:nvPr>
            <p:ph idx="1" type="body"/>
          </p:nvPr>
        </p:nvSpPr>
        <p:spPr>
          <a:xfrm>
            <a:off x="1398539" y="2585212"/>
            <a:ext cx="8761412" cy="3416300"/>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SzPct val="80000"/>
              <a:buNone/>
            </a:pPr>
            <a:r>
              <a:t/>
            </a:r>
            <a:endParaRPr sz="2000"/>
          </a:p>
          <a:p>
            <a:pPr indent="-248920" lvl="0" marL="342900" rtl="0" algn="l">
              <a:spcBef>
                <a:spcPts val="1000"/>
              </a:spcBef>
              <a:spcAft>
                <a:spcPts val="0"/>
              </a:spcAft>
              <a:buSzPct val="80000"/>
              <a:buNone/>
            </a:pPr>
            <a:r>
              <a:t/>
            </a:r>
            <a:endParaRPr sz="2000"/>
          </a:p>
          <a:p>
            <a:pPr indent="-248920" lvl="0" marL="342900" rtl="0" algn="l">
              <a:spcBef>
                <a:spcPts val="1000"/>
              </a:spcBef>
              <a:spcAft>
                <a:spcPts val="0"/>
              </a:spcAft>
              <a:buSzPct val="80000"/>
              <a:buNone/>
            </a:pPr>
            <a:r>
              <a:t/>
            </a:r>
            <a:endParaRPr sz="2000"/>
          </a:p>
          <a:p>
            <a:pPr indent="-248920" lvl="0" marL="342900" rtl="0" algn="l">
              <a:spcBef>
                <a:spcPts val="1000"/>
              </a:spcBef>
              <a:spcAft>
                <a:spcPts val="0"/>
              </a:spcAft>
              <a:buSzPct val="80000"/>
              <a:buNone/>
            </a:pPr>
            <a:r>
              <a:t/>
            </a:r>
            <a:endParaRPr sz="2000"/>
          </a:p>
          <a:p>
            <a:pPr indent="-342900" lvl="0" marL="342900" rtl="0" algn="l">
              <a:spcBef>
                <a:spcPts val="1000"/>
              </a:spcBef>
              <a:spcAft>
                <a:spcPts val="0"/>
              </a:spcAft>
              <a:buSzPct val="80000"/>
              <a:buChar char="►"/>
            </a:pPr>
            <a:r>
              <a:rPr lang="en-US" sz="2000"/>
              <a:t>Effective: high level of compliance needed to deliver health benefits</a:t>
            </a:r>
            <a:endParaRPr/>
          </a:p>
          <a:p>
            <a:pPr indent="-342900" lvl="0" marL="342900" rtl="0" algn="l">
              <a:spcBef>
                <a:spcPts val="1000"/>
              </a:spcBef>
              <a:spcAft>
                <a:spcPts val="0"/>
              </a:spcAft>
              <a:buSzPct val="80000"/>
              <a:buChar char="►"/>
            </a:pPr>
            <a:r>
              <a:rPr lang="en-US" sz="2000"/>
              <a:t>Comprehensive: cover all products, license all premises and events</a:t>
            </a:r>
            <a:endParaRPr/>
          </a:p>
          <a:p>
            <a:pPr indent="-342900" lvl="0" marL="342900" rtl="0" algn="l">
              <a:spcBef>
                <a:spcPts val="1000"/>
              </a:spcBef>
              <a:spcAft>
                <a:spcPts val="0"/>
              </a:spcAft>
              <a:buSzPct val="80000"/>
              <a:buChar char="►"/>
            </a:pPr>
            <a:r>
              <a:rPr lang="en-US" sz="2000"/>
              <a:t>Civil: limit enforcement by police to avoid exacerbating inequalities</a:t>
            </a:r>
            <a:endParaRPr/>
          </a:p>
          <a:p>
            <a:pPr indent="-248920" lvl="0" marL="342900" rtl="0" algn="l">
              <a:spcBef>
                <a:spcPts val="1000"/>
              </a:spcBef>
              <a:spcAft>
                <a:spcPts val="0"/>
              </a:spcAft>
              <a:buSzPct val="80000"/>
              <a:buNone/>
            </a:pPr>
            <a:r>
              <a:t/>
            </a:r>
            <a:endParaRPr sz="2000"/>
          </a:p>
        </p:txBody>
      </p:sp>
      <p:sp>
        <p:nvSpPr>
          <p:cNvPr id="652" name="Google Shape;652;p34"/>
          <p:cNvSpPr txBox="1"/>
          <p:nvPr/>
        </p:nvSpPr>
        <p:spPr>
          <a:xfrm>
            <a:off x="521445" y="2775576"/>
            <a:ext cx="10515600" cy="1178831"/>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accent1"/>
              </a:buClr>
              <a:buSzPts val="2560"/>
              <a:buFont typeface="Noto Sans Symbols"/>
              <a:buNone/>
            </a:pPr>
            <a:r>
              <a:rPr b="0" i="0" lang="en-US" sz="3200">
                <a:solidFill>
                  <a:srgbClr val="002B4F"/>
                </a:solidFill>
                <a:latin typeface="Century Gothic"/>
                <a:ea typeface="Century Gothic"/>
                <a:cs typeface="Century Gothic"/>
                <a:sym typeface="Century Gothic"/>
              </a:rPr>
              <a:t>Tobacco laws require an </a:t>
            </a:r>
            <a:r>
              <a:rPr b="1" i="0" lang="en-US" sz="3200">
                <a:solidFill>
                  <a:srgbClr val="002B4F"/>
                </a:solidFill>
                <a:latin typeface="Century Gothic"/>
                <a:ea typeface="Century Gothic"/>
                <a:cs typeface="Century Gothic"/>
                <a:sym typeface="Century Gothic"/>
              </a:rPr>
              <a:t>effective, comprehensive </a:t>
            </a:r>
            <a:r>
              <a:rPr b="0" i="0" lang="en-US" sz="3200">
                <a:solidFill>
                  <a:srgbClr val="002B4F"/>
                </a:solidFill>
                <a:latin typeface="Century Gothic"/>
                <a:ea typeface="Century Gothic"/>
                <a:cs typeface="Century Gothic"/>
                <a:sym typeface="Century Gothic"/>
              </a:rPr>
              <a:t>and</a:t>
            </a:r>
            <a:r>
              <a:rPr b="1" i="0" lang="en-US" sz="3200">
                <a:solidFill>
                  <a:srgbClr val="002B4F"/>
                </a:solidFill>
                <a:latin typeface="Century Gothic"/>
                <a:ea typeface="Century Gothic"/>
                <a:cs typeface="Century Gothic"/>
                <a:sym typeface="Century Gothic"/>
              </a:rPr>
              <a:t> civil </a:t>
            </a:r>
            <a:r>
              <a:rPr b="0" i="0" lang="en-US" sz="3200">
                <a:solidFill>
                  <a:srgbClr val="002B4F"/>
                </a:solidFill>
                <a:latin typeface="Century Gothic"/>
                <a:ea typeface="Century Gothic"/>
                <a:cs typeface="Century Gothic"/>
                <a:sym typeface="Century Gothic"/>
              </a:rPr>
              <a:t>enforcement and compliance regime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Decriminalization of Youth Access to Tobacco</a:t>
            </a:r>
            <a:endParaRPr/>
          </a:p>
        </p:txBody>
      </p:sp>
      <p:sp>
        <p:nvSpPr>
          <p:cNvPr id="659" name="Google Shape;659;p35"/>
          <p:cNvSpPr txBox="1"/>
          <p:nvPr>
            <p:ph idx="1" type="body"/>
          </p:nvPr>
        </p:nvSpPr>
        <p:spPr>
          <a:xfrm>
            <a:off x="3450228" y="2689998"/>
            <a:ext cx="7253416" cy="34163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600"/>
              <a:buChar char="►"/>
            </a:pPr>
            <a:r>
              <a:rPr lang="en-US" sz="2000"/>
              <a:t>For health advocates, a key feature of implementation is the shift from criminal penalties on minors to civil punishment for retailers</a:t>
            </a:r>
            <a:endParaRPr/>
          </a:p>
          <a:p>
            <a:pPr indent="-241300" lvl="0" marL="342900" rtl="0" algn="l">
              <a:lnSpc>
                <a:spcPct val="100000"/>
              </a:lnSpc>
              <a:spcBef>
                <a:spcPts val="1000"/>
              </a:spcBef>
              <a:spcAft>
                <a:spcPts val="0"/>
              </a:spcAft>
              <a:buSzPts val="1600"/>
              <a:buNone/>
            </a:pPr>
            <a:r>
              <a:t/>
            </a:r>
            <a:endParaRPr sz="2000"/>
          </a:p>
          <a:p>
            <a:pPr indent="-342900" lvl="0" marL="342900" rtl="0" algn="l">
              <a:lnSpc>
                <a:spcPct val="100000"/>
              </a:lnSpc>
              <a:spcBef>
                <a:spcPts val="1000"/>
              </a:spcBef>
              <a:spcAft>
                <a:spcPts val="0"/>
              </a:spcAft>
              <a:buSzPts val="1600"/>
              <a:buChar char="►"/>
            </a:pPr>
            <a:r>
              <a:rPr lang="en-US" sz="2000"/>
              <a:t>T21 policy is seen by advocates as an investment in the future of local youth by reducing access to tobacco and removing criminal charges associated with tobacco possession</a:t>
            </a:r>
            <a:endParaRPr/>
          </a:p>
        </p:txBody>
      </p:sp>
      <p:pic>
        <p:nvPicPr>
          <p:cNvPr descr="Store" id="660" name="Google Shape;660;p35"/>
          <p:cNvPicPr preferRelativeResize="0"/>
          <p:nvPr/>
        </p:nvPicPr>
        <p:blipFill rotWithShape="1">
          <a:blip r:embed="rId3">
            <a:alphaModFix/>
          </a:blip>
          <a:srcRect b="0" l="0" r="0" t="0"/>
          <a:stretch/>
        </p:blipFill>
        <p:spPr>
          <a:xfrm>
            <a:off x="1452302" y="4600924"/>
            <a:ext cx="1646663" cy="1646663"/>
          </a:xfrm>
          <a:prstGeom prst="rect">
            <a:avLst/>
          </a:prstGeom>
          <a:noFill/>
          <a:ln>
            <a:noFill/>
          </a:ln>
        </p:spPr>
      </p:pic>
      <p:pic>
        <p:nvPicPr>
          <p:cNvPr descr="Man" id="661" name="Google Shape;661;p35"/>
          <p:cNvPicPr preferRelativeResize="0"/>
          <p:nvPr/>
        </p:nvPicPr>
        <p:blipFill rotWithShape="1">
          <a:blip r:embed="rId4">
            <a:alphaModFix/>
          </a:blip>
          <a:srcRect b="0" l="0" r="0" t="0"/>
          <a:stretch/>
        </p:blipFill>
        <p:spPr>
          <a:xfrm>
            <a:off x="1718072" y="2471042"/>
            <a:ext cx="1115121" cy="1115121"/>
          </a:xfrm>
          <a:prstGeom prst="rect">
            <a:avLst/>
          </a:prstGeom>
          <a:noFill/>
          <a:ln>
            <a:noFill/>
          </a:ln>
        </p:spPr>
      </p:pic>
      <p:pic>
        <p:nvPicPr>
          <p:cNvPr descr="Arrow Straight" id="662" name="Google Shape;662;p35"/>
          <p:cNvPicPr preferRelativeResize="0"/>
          <p:nvPr/>
        </p:nvPicPr>
        <p:blipFill rotWithShape="1">
          <a:blip r:embed="rId5">
            <a:alphaModFix/>
          </a:blip>
          <a:srcRect b="0" l="0" r="0" t="0"/>
          <a:stretch/>
        </p:blipFill>
        <p:spPr>
          <a:xfrm rot="-5400000">
            <a:off x="1803565" y="3686523"/>
            <a:ext cx="914400" cy="914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7" name="Shape 667"/>
        <p:cNvGrpSpPr/>
        <p:nvPr/>
      </p:nvGrpSpPr>
      <p:grpSpPr>
        <a:xfrm>
          <a:off x="0" y="0"/>
          <a:ext cx="0" cy="0"/>
          <a:chOff x="0" y="0"/>
          <a:chExt cx="0" cy="0"/>
        </a:xfrm>
      </p:grpSpPr>
      <p:grpSp>
        <p:nvGrpSpPr>
          <p:cNvPr id="668" name="Google Shape;668;p36"/>
          <p:cNvGrpSpPr/>
          <p:nvPr/>
        </p:nvGrpSpPr>
        <p:grpSpPr>
          <a:xfrm>
            <a:off x="0" y="0"/>
            <a:ext cx="12192000" cy="6858000"/>
            <a:chOff x="0" y="0"/>
            <a:chExt cx="12192000" cy="6858000"/>
          </a:xfrm>
        </p:grpSpPr>
        <p:sp>
          <p:nvSpPr>
            <p:cNvPr id="669" name="Google Shape;669;p36"/>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6"/>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6"/>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6"/>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6"/>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6"/>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75" name="Google Shape;675;p3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76" name="Google Shape;676;p36"/>
          <p:cNvSpPr txBox="1"/>
          <p:nvPr>
            <p:ph type="title"/>
          </p:nvPr>
        </p:nvSpPr>
        <p:spPr>
          <a:xfrm>
            <a:off x="626187" y="523133"/>
            <a:ext cx="5582314" cy="16223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rPr lang="en-US"/>
              <a:t>Why Focus on Decriminalization?</a:t>
            </a:r>
            <a:endParaRPr/>
          </a:p>
        </p:txBody>
      </p:sp>
      <p:sp>
        <p:nvSpPr>
          <p:cNvPr id="677" name="Google Shape;677;p36"/>
          <p:cNvSpPr txBox="1"/>
          <p:nvPr/>
        </p:nvSpPr>
        <p:spPr>
          <a:xfrm>
            <a:off x="647888" y="1778725"/>
            <a:ext cx="5538912" cy="4413107"/>
          </a:xfrm>
          <a:prstGeom prst="rect">
            <a:avLst/>
          </a:prstGeom>
          <a:noFill/>
          <a:ln>
            <a:noFill/>
          </a:ln>
        </p:spPr>
        <p:txBody>
          <a:bodyPr anchorCtr="0" anchor="ctr" bIns="45700" lIns="91425" spcFirstLastPara="1" rIns="91425" wrap="square" tIns="45700">
            <a:normAutofit/>
          </a:bodyPr>
          <a:lstStyle/>
          <a:p>
            <a:pPr indent="-342900" lvl="0" marL="342900" marR="0" rtl="0" algn="l">
              <a:lnSpc>
                <a:spcPct val="100000"/>
              </a:lnSpc>
              <a:spcBef>
                <a:spcPts val="0"/>
              </a:spcBef>
              <a:spcAft>
                <a:spcPts val="0"/>
              </a:spcAft>
              <a:buClr>
                <a:srgbClr val="1CADE4"/>
              </a:buClr>
              <a:buSzPts val="1920"/>
              <a:buFont typeface="Noto Sans Symbols"/>
              <a:buChar char="►"/>
            </a:pPr>
            <a:r>
              <a:rPr b="0" i="0" lang="en-US" sz="2400" u="none" cap="none" strike="noStrike">
                <a:solidFill>
                  <a:srgbClr val="FFFFFF"/>
                </a:solidFill>
                <a:latin typeface="Century Gothic"/>
                <a:ea typeface="Century Gothic"/>
                <a:cs typeface="Century Gothic"/>
                <a:sym typeface="Century Gothic"/>
              </a:rPr>
              <a:t> Purchase, use, and/or possession (PUP) laws can be unfair</a:t>
            </a:r>
            <a:endParaRPr/>
          </a:p>
          <a:p>
            <a:pPr indent="-285750" lvl="1" marL="742950" marR="0" rtl="0" algn="l">
              <a:lnSpc>
                <a:spcPct val="100000"/>
              </a:lnSpc>
              <a:spcBef>
                <a:spcPts val="1000"/>
              </a:spcBef>
              <a:spcAft>
                <a:spcPts val="0"/>
              </a:spcAft>
              <a:buClr>
                <a:srgbClr val="1CADE4"/>
              </a:buClr>
              <a:buSzPts val="1600"/>
              <a:buFont typeface="Noto Sans Symbols"/>
              <a:buChar char="►"/>
            </a:pPr>
            <a:r>
              <a:rPr b="0" i="0" lang="en-US" sz="2000" u="none" cap="none" strike="noStrike">
                <a:solidFill>
                  <a:srgbClr val="FFFFFF"/>
                </a:solidFill>
                <a:latin typeface="Century Gothic"/>
                <a:ea typeface="Century Gothic"/>
                <a:cs typeface="Century Gothic"/>
                <a:sym typeface="Century Gothic"/>
              </a:rPr>
              <a:t>Punishment varies (Fines, mandatory education, restrictions on driving, community service)</a:t>
            </a:r>
            <a:endParaRPr/>
          </a:p>
          <a:p>
            <a:pPr indent="-285750" lvl="1" marL="742950" marR="0" rtl="0" algn="l">
              <a:lnSpc>
                <a:spcPct val="100000"/>
              </a:lnSpc>
              <a:spcBef>
                <a:spcPts val="1000"/>
              </a:spcBef>
              <a:spcAft>
                <a:spcPts val="0"/>
              </a:spcAft>
              <a:buClr>
                <a:srgbClr val="1CADE4"/>
              </a:buClr>
              <a:buSzPts val="1600"/>
              <a:buFont typeface="Noto Sans Symbols"/>
              <a:buChar char="►"/>
            </a:pPr>
            <a:r>
              <a:rPr b="0" i="0" lang="en-US" sz="2000" u="none" cap="none" strike="noStrike">
                <a:solidFill>
                  <a:srgbClr val="FFFFFF"/>
                </a:solidFill>
                <a:latin typeface="Century Gothic"/>
                <a:ea typeface="Century Gothic"/>
                <a:cs typeface="Century Gothic"/>
                <a:sym typeface="Century Gothic"/>
              </a:rPr>
              <a:t>Youth of color more likely to be targeted, could lead to disastrous consequences</a:t>
            </a:r>
            <a:endParaRPr/>
          </a:p>
          <a:p>
            <a:pPr indent="-228600" lvl="2" marL="1143000" marR="0" rtl="0" algn="l">
              <a:lnSpc>
                <a:spcPct val="100000"/>
              </a:lnSpc>
              <a:spcBef>
                <a:spcPts val="1000"/>
              </a:spcBef>
              <a:spcAft>
                <a:spcPts val="0"/>
              </a:spcAft>
              <a:buClr>
                <a:srgbClr val="1CADE4"/>
              </a:buClr>
              <a:buSzPts val="1440"/>
              <a:buFont typeface="Noto Sans Symbols"/>
              <a:buChar char="►"/>
            </a:pPr>
            <a:r>
              <a:rPr b="0" i="0" lang="en-US" sz="1800" u="none" cap="none" strike="noStrike">
                <a:solidFill>
                  <a:srgbClr val="FFFFFF"/>
                </a:solidFill>
                <a:latin typeface="Century Gothic"/>
                <a:ea typeface="Century Gothic"/>
                <a:cs typeface="Century Gothic"/>
                <a:sym typeface="Century Gothic"/>
              </a:rPr>
              <a:t>Examples: bodily harm, mental distress, and lost economic and educational opportunities</a:t>
            </a:r>
            <a:endParaRPr/>
          </a:p>
        </p:txBody>
      </p:sp>
      <p:pic>
        <p:nvPicPr>
          <p:cNvPr descr="Shocking video shows California cop slamming a 14-year-old boy's ..." id="678" name="Google Shape;678;p36"/>
          <p:cNvPicPr preferRelativeResize="0"/>
          <p:nvPr/>
        </p:nvPicPr>
        <p:blipFill rotWithShape="1">
          <a:blip r:embed="rId4">
            <a:alphaModFix/>
          </a:blip>
          <a:srcRect b="0" l="0" r="0" t="0"/>
          <a:stretch/>
        </p:blipFill>
        <p:spPr>
          <a:xfrm>
            <a:off x="6999745" y="645106"/>
            <a:ext cx="4244880" cy="5585369"/>
          </a:xfrm>
          <a:prstGeom prst="rect">
            <a:avLst/>
          </a:prstGeom>
          <a:noFill/>
          <a:ln>
            <a:noFill/>
          </a:ln>
        </p:spPr>
      </p:pic>
      <p:sp>
        <p:nvSpPr>
          <p:cNvPr id="679" name="Google Shape;679;p3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6"/>
          <p:cNvSpPr txBox="1"/>
          <p:nvPr/>
        </p:nvSpPr>
        <p:spPr>
          <a:xfrm>
            <a:off x="7080368" y="5581686"/>
            <a:ext cx="1859217" cy="507646"/>
          </a:xfrm>
          <a:prstGeom prst="rect">
            <a:avLst/>
          </a:prstGeom>
          <a:solidFill>
            <a:srgbClr val="262626"/>
          </a:solidFill>
          <a:ln>
            <a:noFill/>
          </a:ln>
        </p:spPr>
        <p:txBody>
          <a:bodyPr anchorCtr="0" anchor="ctr" bIns="45700" lIns="91425" spcFirstLastPara="1" rIns="91425" wrap="square" tIns="45700">
            <a:normAutofit fontScale="92500"/>
          </a:bodyPr>
          <a:lstStyle/>
          <a:p>
            <a:pPr indent="0" lvl="0" marL="0" marR="0" rtl="0" algn="l">
              <a:lnSpc>
                <a:spcPct val="100000"/>
              </a:lnSpc>
              <a:spcBef>
                <a:spcPts val="0"/>
              </a:spcBef>
              <a:spcAft>
                <a:spcPts val="0"/>
              </a:spcAft>
              <a:buClr>
                <a:srgbClr val="1CADE4"/>
              </a:buClr>
              <a:buSzPct val="80000"/>
              <a:buFont typeface="Noto Sans Symbols"/>
              <a:buNone/>
            </a:pPr>
            <a:r>
              <a:rPr b="0" i="0" lang="en-US" sz="2400" u="none" cap="none" strike="noStrike">
                <a:solidFill>
                  <a:srgbClr val="FFFFFF"/>
                </a:solidFill>
                <a:latin typeface="Century Gothic"/>
                <a:ea typeface="Century Gothic"/>
                <a:cs typeface="Century Gothic"/>
                <a:sym typeface="Century Gothic"/>
              </a:rPr>
              <a:t>Elijah Tufono</a:t>
            </a:r>
            <a:endParaRPr b="0" i="0" sz="2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37"/>
          <p:cNvSpPr txBox="1"/>
          <p:nvPr>
            <p:ph type="title"/>
          </p:nvPr>
        </p:nvSpPr>
        <p:spPr>
          <a:xfrm>
            <a:off x="1154953" y="1087395"/>
            <a:ext cx="8825660" cy="2945149"/>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3000"/>
              <a:buFont typeface="Century Gothic"/>
              <a:buNone/>
            </a:pPr>
            <a:r>
              <a:rPr lang="en-US" sz="3000"/>
              <a:t>Potential benefits of passing youth access policy must be weighed against the potential damage to young people and communities arising from arbitrary or unjust criminal enforcement of the law</a:t>
            </a:r>
            <a:endParaRPr/>
          </a:p>
        </p:txBody>
      </p:sp>
      <p:sp>
        <p:nvSpPr>
          <p:cNvPr id="687" name="Google Shape;687;p37"/>
          <p:cNvSpPr txBox="1"/>
          <p:nvPr>
            <p:ph idx="1" type="body"/>
          </p:nvPr>
        </p:nvSpPr>
        <p:spPr>
          <a:xfrm>
            <a:off x="1154954" y="4782065"/>
            <a:ext cx="8825659" cy="18782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240"/>
              <a:buNone/>
            </a:pPr>
            <a:r>
              <a:rPr lang="en-US" sz="2800"/>
              <a:t>Putting the responsibility of compliance on retailers rather than youth or clerks can improve compliance and avoid detrimental effects on vulnerable persons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Civil Fines are Effective</a:t>
            </a:r>
            <a:endParaRPr/>
          </a:p>
        </p:txBody>
      </p:sp>
      <p:sp>
        <p:nvSpPr>
          <p:cNvPr id="694" name="Google Shape;694;p38"/>
          <p:cNvSpPr txBox="1"/>
          <p:nvPr>
            <p:ph idx="1" type="body"/>
          </p:nvPr>
        </p:nvSpPr>
        <p:spPr>
          <a:xfrm>
            <a:off x="5589917" y="2758775"/>
            <a:ext cx="6090249" cy="367606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Fines for retailers selling to youth is more effective than educational methods for reducing sales to youth</a:t>
            </a:r>
            <a:endParaRPr/>
          </a:p>
          <a:p>
            <a:pPr indent="-285750" lvl="1" marL="742950" rtl="0" algn="l">
              <a:spcBef>
                <a:spcPts val="1000"/>
              </a:spcBef>
              <a:spcAft>
                <a:spcPts val="0"/>
              </a:spcAft>
              <a:buSzPts val="1440"/>
              <a:buChar char="►"/>
            </a:pPr>
            <a:r>
              <a:rPr lang="en-US" sz="1800"/>
              <a:t>In Chicago, illegal sales were decreased substantially (from 86% to 42% at least) by increasing enforcement combined with civil penalties</a:t>
            </a:r>
            <a:endParaRPr/>
          </a:p>
          <a:p>
            <a:pPr indent="-342900" lvl="0" marL="342900" rtl="0" algn="l">
              <a:spcBef>
                <a:spcPts val="1000"/>
              </a:spcBef>
              <a:spcAft>
                <a:spcPts val="0"/>
              </a:spcAft>
              <a:buSzPts val="1600"/>
              <a:buChar char="►"/>
            </a:pPr>
            <a:r>
              <a:rPr lang="en-US" sz="2000"/>
              <a:t>Licensing is also effective in addition to civil penalties, but will need to come from the state level due to preemption</a:t>
            </a:r>
            <a:endParaRPr/>
          </a:p>
          <a:p>
            <a:pPr indent="-251459" lvl="0" marL="342900" rtl="0" algn="l">
              <a:spcBef>
                <a:spcPts val="1000"/>
              </a:spcBef>
              <a:spcAft>
                <a:spcPts val="0"/>
              </a:spcAft>
              <a:buSzPts val="1440"/>
              <a:buNone/>
            </a:pPr>
            <a:r>
              <a:t/>
            </a:r>
            <a:endParaRPr/>
          </a:p>
        </p:txBody>
      </p:sp>
      <p:pic>
        <p:nvPicPr>
          <p:cNvPr descr="Why the legal age to buy tobacco isn't going up to 21 everywhere" id="695" name="Google Shape;695;p38"/>
          <p:cNvPicPr preferRelativeResize="0"/>
          <p:nvPr/>
        </p:nvPicPr>
        <p:blipFill rotWithShape="1">
          <a:blip r:embed="rId3">
            <a:alphaModFix/>
          </a:blip>
          <a:srcRect b="0" l="0" r="0" t="0"/>
          <a:stretch/>
        </p:blipFill>
        <p:spPr>
          <a:xfrm>
            <a:off x="511834" y="2343740"/>
            <a:ext cx="4858732" cy="393582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9"/>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4000"/>
              <a:buFont typeface="Century Gothic"/>
              <a:buNone/>
            </a:pPr>
            <a:r>
              <a:rPr lang="en-US"/>
              <a:t>Prevention and Cessation</a:t>
            </a:r>
            <a:endParaRPr/>
          </a:p>
        </p:txBody>
      </p:sp>
      <p:sp>
        <p:nvSpPr>
          <p:cNvPr id="701" name="Google Shape;701;p39"/>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240"/>
              <a:buNone/>
            </a:pPr>
            <a:r>
              <a:rPr lang="en-US" sz="2800" cap="none"/>
              <a:t>Educating and Engaging with the Community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grpSp>
        <p:nvGrpSpPr>
          <p:cNvPr id="308" name="Google Shape;308;p4"/>
          <p:cNvGrpSpPr/>
          <p:nvPr/>
        </p:nvGrpSpPr>
        <p:grpSpPr>
          <a:xfrm>
            <a:off x="0" y="-2373"/>
            <a:ext cx="12192000" cy="6867027"/>
            <a:chOff x="0" y="-2373"/>
            <a:chExt cx="12192000" cy="6867027"/>
          </a:xfrm>
        </p:grpSpPr>
        <p:sp>
          <p:nvSpPr>
            <p:cNvPr id="309" name="Google Shape;309;p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3220" y="2667000"/>
              <a:ext cx="4191000" cy="4191000"/>
            </a:xfrm>
            <a:prstGeom prst="ellipse">
              <a:avLst/>
            </a:prstGeom>
            <a:gradFill>
              <a:gsLst>
                <a:gs pos="0">
                  <a:srgbClr val="F1F3F4">
                    <a:alpha val="10980"/>
                  </a:srgbClr>
                </a:gs>
                <a:gs pos="36000">
                  <a:srgbClr val="F1F3F4">
                    <a:alpha val="9803"/>
                  </a:srgbClr>
                </a:gs>
                <a:gs pos="75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
            <p:cNvSpPr/>
            <p:nvPr/>
          </p:nvSpPr>
          <p:spPr>
            <a:xfrm>
              <a:off x="1750" y="2895600"/>
              <a:ext cx="2362200" cy="2362200"/>
            </a:xfrm>
            <a:prstGeom prst="ellipse">
              <a:avLst/>
            </a:prstGeom>
            <a:gradFill>
              <a:gsLst>
                <a:gs pos="0">
                  <a:srgbClr val="F1F3F4">
                    <a:alpha val="7843"/>
                  </a:srgbClr>
                </a:gs>
                <a:gs pos="36000">
                  <a:srgbClr val="F1F3F4">
                    <a:alpha val="7843"/>
                  </a:srgbClr>
                </a:gs>
                <a:gs pos="72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
            <p:cNvSpPr/>
            <p:nvPr/>
          </p:nvSpPr>
          <p:spPr>
            <a:xfrm>
              <a:off x="8609012" y="1676400"/>
              <a:ext cx="2819400" cy="2819400"/>
            </a:xfrm>
            <a:prstGeom prst="ellipse">
              <a:avLst/>
            </a:prstGeom>
            <a:gradFill>
              <a:gsLst>
                <a:gs pos="0">
                  <a:srgbClr val="F1F3F4">
                    <a:alpha val="6666"/>
                  </a:srgbClr>
                </a:gs>
                <a:gs pos="36000">
                  <a:srgbClr val="F1F3F4">
                    <a:alpha val="5882"/>
                  </a:srgbClr>
                </a:gs>
                <a:gs pos="69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
            <p:cNvSpPr/>
            <p:nvPr/>
          </p:nvSpPr>
          <p:spPr>
            <a:xfrm>
              <a:off x="7999412" y="-2373"/>
              <a:ext cx="1600200" cy="1600200"/>
            </a:xfrm>
            <a:prstGeom prst="ellipse">
              <a:avLst/>
            </a:prstGeom>
            <a:gradFill>
              <a:gsLst>
                <a:gs pos="0">
                  <a:srgbClr val="F1F3F4">
                    <a:alpha val="13725"/>
                  </a:srgbClr>
                </a:gs>
                <a:gs pos="36000">
                  <a:srgbClr val="F1F3F4">
                    <a:alpha val="6666"/>
                  </a:srgbClr>
                </a:gs>
                <a:gs pos="73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
            <p:cNvSpPr/>
            <p:nvPr/>
          </p:nvSpPr>
          <p:spPr>
            <a:xfrm>
              <a:off x="8609012" y="5874054"/>
              <a:ext cx="990600" cy="990600"/>
            </a:xfrm>
            <a:prstGeom prst="ellipse">
              <a:avLst/>
            </a:prstGeom>
            <a:gradFill>
              <a:gsLst>
                <a:gs pos="0">
                  <a:srgbClr val="F1F3F4">
                    <a:alpha val="13725"/>
                  </a:srgbClr>
                </a:gs>
                <a:gs pos="36000">
                  <a:srgbClr val="F1F3F4">
                    <a:alpha val="6666"/>
                  </a:srgbClr>
                </a:gs>
                <a:gs pos="66000">
                  <a:srgbClr val="F1F3F4">
                    <a:alpha val="0"/>
                  </a:srgbClr>
                </a:gs>
                <a:gs pos="100000">
                  <a:srgbClr val="F1F3F4">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6" name="Google Shape;316;p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
          <p:cNvSpPr txBox="1"/>
          <p:nvPr>
            <p:ph type="title"/>
          </p:nvPr>
        </p:nvSpPr>
        <p:spPr>
          <a:xfrm>
            <a:off x="8382055" y="1241266"/>
            <a:ext cx="3161016" cy="33242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3400"/>
              <a:buFont typeface="Century Gothic"/>
              <a:buNone/>
            </a:pPr>
            <a:r>
              <a:rPr i="0" lang="en-US" sz="3400">
                <a:solidFill>
                  <a:schemeClr val="lt2"/>
                </a:solidFill>
                <a:latin typeface="Century Gothic"/>
                <a:ea typeface="Century Gothic"/>
                <a:cs typeface="Century Gothic"/>
                <a:sym typeface="Century Gothic"/>
              </a:rPr>
              <a:t>Tobacco is the </a:t>
            </a:r>
            <a:r>
              <a:rPr i="0" lang="en-US" sz="3400">
                <a:solidFill>
                  <a:schemeClr val="accent3"/>
                </a:solidFill>
                <a:latin typeface="Century Gothic"/>
                <a:ea typeface="Century Gothic"/>
                <a:cs typeface="Century Gothic"/>
                <a:sym typeface="Century Gothic"/>
              </a:rPr>
              <a:t>#1 cause of premature death </a:t>
            </a:r>
            <a:r>
              <a:rPr i="0" lang="en-US" sz="3400">
                <a:solidFill>
                  <a:schemeClr val="lt2"/>
                </a:solidFill>
                <a:latin typeface="Century Gothic"/>
                <a:ea typeface="Century Gothic"/>
                <a:cs typeface="Century Gothic"/>
                <a:sym typeface="Century Gothic"/>
              </a:rPr>
              <a:t>in the United States</a:t>
            </a:r>
            <a:endParaRPr/>
          </a:p>
        </p:txBody>
      </p:sp>
      <p:grpSp>
        <p:nvGrpSpPr>
          <p:cNvPr id="318" name="Google Shape;318;p4"/>
          <p:cNvGrpSpPr/>
          <p:nvPr/>
        </p:nvGrpSpPr>
        <p:grpSpPr>
          <a:xfrm>
            <a:off x="423332" y="384432"/>
            <a:ext cx="8038974" cy="6071404"/>
            <a:chOff x="423332" y="384432"/>
            <a:chExt cx="8038974" cy="6071404"/>
          </a:xfrm>
        </p:grpSpPr>
        <p:sp>
          <p:nvSpPr>
            <p:cNvPr id="319" name="Google Shape;319;p4"/>
            <p:cNvSpPr/>
            <p:nvPr/>
          </p:nvSpPr>
          <p:spPr>
            <a:xfrm flipH="1">
              <a:off x="423332" y="402165"/>
              <a:ext cx="678513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
            <p:cNvSpPr/>
            <p:nvPr/>
          </p:nvSpPr>
          <p:spPr>
            <a:xfrm flipH="1" rot="5400000">
              <a:off x="4616676" y="2801722"/>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21" name="Google Shape;321;p4"/>
            <p:cNvSpPr/>
            <p:nvPr/>
          </p:nvSpPr>
          <p:spPr>
            <a:xfrm flipH="1" rot="5677511">
              <a:off x="6459831" y="1826079"/>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Graphic: Average annual number of smoking-attributable deaths in the United States by specific causes; Information/description of this infographic provided below." id="322" name="Google Shape;322;p4"/>
          <p:cNvPicPr preferRelativeResize="0"/>
          <p:nvPr/>
        </p:nvPicPr>
        <p:blipFill rotWithShape="1">
          <a:blip r:embed="rId4">
            <a:alphaModFix/>
          </a:blip>
          <a:srcRect b="11401" l="0" r="0" t="0"/>
          <a:stretch/>
        </p:blipFill>
        <p:spPr>
          <a:xfrm>
            <a:off x="261854" y="1078521"/>
            <a:ext cx="7552943" cy="470095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4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Education Requirement Included</a:t>
            </a:r>
            <a:endParaRPr/>
          </a:p>
        </p:txBody>
      </p:sp>
      <p:sp>
        <p:nvSpPr>
          <p:cNvPr id="707" name="Google Shape;707;p40"/>
          <p:cNvSpPr txBox="1"/>
          <p:nvPr>
            <p:ph idx="1" type="body"/>
          </p:nvPr>
        </p:nvSpPr>
        <p:spPr>
          <a:xfrm>
            <a:off x="557785" y="2557780"/>
            <a:ext cx="8176260" cy="3416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20000"/>
              </a:lnSpc>
              <a:spcBef>
                <a:spcPts val="0"/>
              </a:spcBef>
              <a:spcAft>
                <a:spcPts val="0"/>
              </a:spcAft>
              <a:buSzPts val="1440"/>
              <a:buChar char="►"/>
            </a:pPr>
            <a:r>
              <a:rPr lang="en-US"/>
              <a:t>Educating retailers and the public is key to ensuring awareness and compliance</a:t>
            </a:r>
            <a:endParaRPr/>
          </a:p>
          <a:p>
            <a:pPr indent="-285750" lvl="1" marL="742950" rtl="0" algn="l">
              <a:lnSpc>
                <a:spcPct val="120000"/>
              </a:lnSpc>
              <a:spcBef>
                <a:spcPts val="1000"/>
              </a:spcBef>
              <a:spcAft>
                <a:spcPts val="0"/>
              </a:spcAft>
              <a:buSzPts val="1280"/>
              <a:buChar char="►"/>
            </a:pPr>
            <a:r>
              <a:rPr lang="en-US"/>
              <a:t>Reach out early and often to get input to improve implementation</a:t>
            </a:r>
            <a:endParaRPr/>
          </a:p>
          <a:p>
            <a:pPr indent="-342900" lvl="0" marL="342900" rtl="0" algn="l">
              <a:lnSpc>
                <a:spcPct val="120000"/>
              </a:lnSpc>
              <a:spcBef>
                <a:spcPts val="1000"/>
              </a:spcBef>
              <a:spcAft>
                <a:spcPts val="0"/>
              </a:spcAft>
              <a:buSzPts val="1440"/>
              <a:buChar char="►"/>
            </a:pPr>
            <a:r>
              <a:rPr lang="en-US"/>
              <a:t>Protecting and promoting public health requires local collaboration</a:t>
            </a:r>
            <a:endParaRPr/>
          </a:p>
          <a:p>
            <a:pPr indent="-285750" lvl="1" marL="742950" rtl="0" algn="l">
              <a:lnSpc>
                <a:spcPct val="120000"/>
              </a:lnSpc>
              <a:spcBef>
                <a:spcPts val="1000"/>
              </a:spcBef>
              <a:spcAft>
                <a:spcPts val="0"/>
              </a:spcAft>
              <a:buSzPts val="1280"/>
              <a:buChar char="►"/>
            </a:pPr>
            <a:r>
              <a:rPr lang="en-US"/>
              <a:t>Where possible, the process should be community-driven</a:t>
            </a:r>
            <a:endParaRPr/>
          </a:p>
          <a:p>
            <a:pPr indent="-342900" lvl="0" marL="342900" rtl="0" algn="l">
              <a:lnSpc>
                <a:spcPct val="120000"/>
              </a:lnSpc>
              <a:spcBef>
                <a:spcPts val="1000"/>
              </a:spcBef>
              <a:spcAft>
                <a:spcPts val="0"/>
              </a:spcAft>
              <a:buSzPts val="1440"/>
              <a:buChar char="►"/>
            </a:pPr>
            <a:r>
              <a:rPr lang="en-US"/>
              <a:t>Health equity can only be achieved if the needs of the community are understood and being met</a:t>
            </a:r>
            <a:endParaRPr/>
          </a:p>
          <a:p>
            <a:pPr indent="-285750" lvl="1" marL="742950" rtl="0" algn="l">
              <a:lnSpc>
                <a:spcPct val="120000"/>
              </a:lnSpc>
              <a:spcBef>
                <a:spcPts val="1000"/>
              </a:spcBef>
              <a:spcAft>
                <a:spcPts val="0"/>
              </a:spcAft>
              <a:buSzPts val="1280"/>
              <a:buChar char="►"/>
            </a:pPr>
            <a:r>
              <a:rPr lang="en-US"/>
              <a:t>Clear communication is essential between public health departments and stakeholders as well as the public</a:t>
            </a:r>
            <a:endParaRPr/>
          </a:p>
        </p:txBody>
      </p:sp>
      <p:pic>
        <p:nvPicPr>
          <p:cNvPr descr="Group" id="708" name="Google Shape;708;p40"/>
          <p:cNvPicPr preferRelativeResize="0"/>
          <p:nvPr/>
        </p:nvPicPr>
        <p:blipFill rotWithShape="1">
          <a:blip r:embed="rId3">
            <a:alphaModFix/>
          </a:blip>
          <a:srcRect b="0" l="0" r="0" t="0"/>
          <a:stretch/>
        </p:blipFill>
        <p:spPr>
          <a:xfrm>
            <a:off x="8911338" y="4085168"/>
            <a:ext cx="2010055" cy="2010055"/>
          </a:xfrm>
          <a:prstGeom prst="rect">
            <a:avLst/>
          </a:prstGeom>
          <a:noFill/>
          <a:ln>
            <a:noFill/>
          </a:ln>
        </p:spPr>
      </p:pic>
      <p:grpSp>
        <p:nvGrpSpPr>
          <p:cNvPr id="709" name="Google Shape;709;p40"/>
          <p:cNvGrpSpPr/>
          <p:nvPr/>
        </p:nvGrpSpPr>
        <p:grpSpPr>
          <a:xfrm>
            <a:off x="8966572" y="2425700"/>
            <a:ext cx="1828800" cy="1549401"/>
            <a:chOff x="8966572" y="2425700"/>
            <a:chExt cx="1828800" cy="1549401"/>
          </a:xfrm>
        </p:grpSpPr>
        <p:pic>
          <p:nvPicPr>
            <p:cNvPr descr="Teacher" id="710" name="Google Shape;710;p40"/>
            <p:cNvPicPr preferRelativeResize="0"/>
            <p:nvPr/>
          </p:nvPicPr>
          <p:blipFill rotWithShape="1">
            <a:blip r:embed="rId4">
              <a:alphaModFix/>
            </a:blip>
            <a:srcRect b="0" l="0" r="0" t="0"/>
            <a:stretch/>
          </p:blipFill>
          <p:spPr>
            <a:xfrm>
              <a:off x="8966572" y="2425700"/>
              <a:ext cx="914400" cy="914400"/>
            </a:xfrm>
            <a:prstGeom prst="rect">
              <a:avLst/>
            </a:prstGeom>
            <a:noFill/>
            <a:ln>
              <a:noFill/>
            </a:ln>
          </p:spPr>
        </p:pic>
        <p:pic>
          <p:nvPicPr>
            <p:cNvPr descr="Users" id="711" name="Google Shape;711;p40"/>
            <p:cNvPicPr preferRelativeResize="0"/>
            <p:nvPr/>
          </p:nvPicPr>
          <p:blipFill rotWithShape="1">
            <a:blip r:embed="rId5">
              <a:alphaModFix/>
            </a:blip>
            <a:srcRect b="0" l="0" r="0" t="0"/>
            <a:stretch/>
          </p:blipFill>
          <p:spPr>
            <a:xfrm>
              <a:off x="9880972" y="3060701"/>
              <a:ext cx="914400" cy="914400"/>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41"/>
          <p:cNvSpPr txBox="1"/>
          <p:nvPr>
            <p:ph idx="1" type="body"/>
          </p:nvPr>
        </p:nvSpPr>
        <p:spPr>
          <a:xfrm>
            <a:off x="838200" y="2377819"/>
            <a:ext cx="7086600" cy="4100512"/>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80000"/>
              <a:buChar char="►"/>
            </a:pPr>
            <a:r>
              <a:rPr lang="en-US" sz="2400"/>
              <a:t>Coordinated action and strong relationships among:</a:t>
            </a:r>
            <a:endParaRPr/>
          </a:p>
          <a:p>
            <a:pPr indent="-285750" lvl="1" marL="742950" rtl="0" algn="l">
              <a:spcBef>
                <a:spcPts val="1000"/>
              </a:spcBef>
              <a:spcAft>
                <a:spcPts val="0"/>
              </a:spcAft>
              <a:buSzPct val="80000"/>
              <a:buChar char="►"/>
            </a:pPr>
            <a:r>
              <a:rPr lang="en-US" sz="2000"/>
              <a:t>Enacting bodies</a:t>
            </a:r>
            <a:endParaRPr/>
          </a:p>
          <a:p>
            <a:pPr indent="-285750" lvl="1" marL="742950" rtl="0" algn="l">
              <a:spcBef>
                <a:spcPts val="1000"/>
              </a:spcBef>
              <a:spcAft>
                <a:spcPts val="0"/>
              </a:spcAft>
              <a:buSzPct val="80000"/>
              <a:buChar char="►"/>
            </a:pPr>
            <a:r>
              <a:rPr lang="en-US" sz="2000"/>
              <a:t>Implementing agencies</a:t>
            </a:r>
            <a:endParaRPr/>
          </a:p>
          <a:p>
            <a:pPr indent="-285750" lvl="1" marL="742950" rtl="0" algn="l">
              <a:spcBef>
                <a:spcPts val="1000"/>
              </a:spcBef>
              <a:spcAft>
                <a:spcPts val="0"/>
              </a:spcAft>
              <a:buSzPct val="80000"/>
              <a:buChar char="►"/>
            </a:pPr>
            <a:r>
              <a:rPr lang="en-US" sz="2000"/>
              <a:t>Enforcing agencies</a:t>
            </a:r>
            <a:endParaRPr/>
          </a:p>
          <a:p>
            <a:pPr indent="-285750" lvl="1" marL="742950" rtl="0" algn="l">
              <a:spcBef>
                <a:spcPts val="1000"/>
              </a:spcBef>
              <a:spcAft>
                <a:spcPts val="0"/>
              </a:spcAft>
              <a:buSzPct val="80000"/>
              <a:buChar char="►"/>
            </a:pPr>
            <a:r>
              <a:rPr lang="en-US" sz="2000"/>
              <a:t>Retailers</a:t>
            </a:r>
            <a:endParaRPr/>
          </a:p>
          <a:p>
            <a:pPr indent="-285750" lvl="1" marL="742950" rtl="0" algn="l">
              <a:spcBef>
                <a:spcPts val="1000"/>
              </a:spcBef>
              <a:spcAft>
                <a:spcPts val="0"/>
              </a:spcAft>
              <a:buSzPct val="80000"/>
              <a:buChar char="►"/>
            </a:pPr>
            <a:r>
              <a:rPr lang="en-US" sz="2000"/>
              <a:t>Community partners</a:t>
            </a:r>
            <a:endParaRPr/>
          </a:p>
          <a:p>
            <a:pPr indent="-342900" lvl="0" marL="342900" rtl="0" algn="l">
              <a:spcBef>
                <a:spcPts val="1000"/>
              </a:spcBef>
              <a:spcAft>
                <a:spcPts val="0"/>
              </a:spcAft>
              <a:buSzPct val="80000"/>
              <a:buChar char="►"/>
            </a:pPr>
            <a:r>
              <a:rPr lang="en-US" sz="2400"/>
              <a:t>Outreach, information, and training for retailers is an important factor in determining success</a:t>
            </a:r>
            <a:endParaRPr/>
          </a:p>
          <a:p>
            <a:pPr indent="-285750" lvl="1" marL="742950" rtl="0" algn="l">
              <a:spcBef>
                <a:spcPts val="1000"/>
              </a:spcBef>
              <a:spcAft>
                <a:spcPts val="0"/>
              </a:spcAft>
              <a:buSzPct val="80000"/>
              <a:buChar char="►"/>
            </a:pPr>
            <a:r>
              <a:rPr lang="en-US" sz="2200"/>
              <a:t>Retailer buy-in makes enforcement much easier</a:t>
            </a:r>
            <a:endParaRPr/>
          </a:p>
        </p:txBody>
      </p:sp>
      <p:pic>
        <p:nvPicPr>
          <p:cNvPr descr="T21 Sign" id="718" name="Google Shape;718;p41"/>
          <p:cNvPicPr preferRelativeResize="0"/>
          <p:nvPr/>
        </p:nvPicPr>
        <p:blipFill rotWithShape="1">
          <a:blip r:embed="rId3">
            <a:alphaModFix/>
          </a:blip>
          <a:srcRect b="0" l="0" r="0" t="0"/>
          <a:stretch/>
        </p:blipFill>
        <p:spPr>
          <a:xfrm>
            <a:off x="7924800" y="1453004"/>
            <a:ext cx="3847306" cy="5404996"/>
          </a:xfrm>
          <a:prstGeom prst="rect">
            <a:avLst/>
          </a:prstGeom>
          <a:noFill/>
          <a:ln>
            <a:noFill/>
          </a:ln>
        </p:spPr>
      </p:pic>
      <p:sp>
        <p:nvSpPr>
          <p:cNvPr id="719" name="Google Shape;719;p41"/>
          <p:cNvSpPr txBox="1"/>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en-US" sz="3600">
                <a:solidFill>
                  <a:schemeClr val="lt2"/>
                </a:solidFill>
                <a:latin typeface="Century Gothic"/>
                <a:ea typeface="Century Gothic"/>
                <a:cs typeface="Century Gothic"/>
                <a:sym typeface="Century Gothic"/>
              </a:rPr>
              <a:t>Community Engagement:</a:t>
            </a:r>
            <a:endParaRPr/>
          </a:p>
          <a:p>
            <a:pPr indent="0" lvl="0" marL="0" marR="0" rtl="0" algn="l">
              <a:spcBef>
                <a:spcPts val="0"/>
              </a:spcBef>
              <a:spcAft>
                <a:spcPts val="0"/>
              </a:spcAft>
              <a:buClr>
                <a:schemeClr val="lt2"/>
              </a:buClr>
              <a:buSzPts val="3600"/>
              <a:buFont typeface="Century Gothic"/>
              <a:buNone/>
            </a:pPr>
            <a:r>
              <a:rPr b="0" i="0" lang="en-US" sz="3600">
                <a:solidFill>
                  <a:schemeClr val="lt2"/>
                </a:solidFill>
                <a:latin typeface="Century Gothic"/>
                <a:ea typeface="Century Gothic"/>
                <a:cs typeface="Century Gothic"/>
                <a:sym typeface="Century Gothic"/>
              </a:rPr>
              <a:t>Stakeholders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42"/>
          <p:cNvSpPr txBox="1"/>
          <p:nvPr>
            <p:ph idx="1" type="body"/>
          </p:nvPr>
        </p:nvSpPr>
        <p:spPr>
          <a:xfrm>
            <a:off x="3903186" y="2594919"/>
            <a:ext cx="7450614" cy="3441700"/>
          </a:xfrm>
          <a:prstGeom prst="rect">
            <a:avLst/>
          </a:prstGeom>
          <a:noFill/>
          <a:ln>
            <a:noFill/>
          </a:ln>
        </p:spPr>
        <p:txBody>
          <a:bodyPr anchorCtr="0" anchor="t" bIns="45700" lIns="91425" spcFirstLastPara="1" rIns="91425" wrap="square" tIns="45700">
            <a:normAutofit/>
          </a:bodyPr>
          <a:lstStyle/>
          <a:p>
            <a:pPr indent="-169863" lvl="1" marL="169863" rtl="0" algn="l">
              <a:spcBef>
                <a:spcPts val="0"/>
              </a:spcBef>
              <a:spcAft>
                <a:spcPts val="0"/>
              </a:spcAft>
              <a:buSzPts val="1600"/>
              <a:buChar char="►"/>
            </a:pPr>
            <a:r>
              <a:rPr lang="en-US" sz="2000"/>
              <a:t>Ongoing public education and messaging around the need for tobacco policy reform and consequences of youth access to tobacco products </a:t>
            </a:r>
            <a:endParaRPr/>
          </a:p>
          <a:p>
            <a:pPr indent="-169863" lvl="1" marL="169863" rtl="0" algn="l">
              <a:spcBef>
                <a:spcPts val="1000"/>
              </a:spcBef>
              <a:spcAft>
                <a:spcPts val="0"/>
              </a:spcAft>
              <a:buSzPts val="1600"/>
              <a:buChar char="►"/>
            </a:pPr>
            <a:r>
              <a:rPr lang="en-US" sz="2000"/>
              <a:t>Key activity for public health officials going forward will be to investigate complaints from members of the public against retailers suspected to be selling to underage youth</a:t>
            </a:r>
            <a:endParaRPr/>
          </a:p>
        </p:txBody>
      </p:sp>
      <p:pic>
        <p:nvPicPr>
          <p:cNvPr id="726" name="Google Shape;726;p42"/>
          <p:cNvPicPr preferRelativeResize="0"/>
          <p:nvPr/>
        </p:nvPicPr>
        <p:blipFill rotWithShape="1">
          <a:blip r:embed="rId3">
            <a:alphaModFix/>
          </a:blip>
          <a:srcRect b="0" l="0" r="0" t="0"/>
          <a:stretch/>
        </p:blipFill>
        <p:spPr>
          <a:xfrm>
            <a:off x="304801" y="1027906"/>
            <a:ext cx="3352800" cy="5526173"/>
          </a:xfrm>
          <a:prstGeom prst="rect">
            <a:avLst/>
          </a:prstGeom>
          <a:noFill/>
          <a:ln>
            <a:noFill/>
          </a:ln>
        </p:spPr>
      </p:pic>
      <p:sp>
        <p:nvSpPr>
          <p:cNvPr id="727" name="Google Shape;727;p42"/>
          <p:cNvSpPr txBox="1"/>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2"/>
              </a:buClr>
              <a:buSzPts val="3600"/>
              <a:buFont typeface="Century Gothic"/>
              <a:buNone/>
            </a:pPr>
            <a:r>
              <a:rPr b="0" i="0" lang="en-US" sz="3600">
                <a:solidFill>
                  <a:schemeClr val="lt2"/>
                </a:solidFill>
                <a:latin typeface="Century Gothic"/>
                <a:ea typeface="Century Gothic"/>
                <a:cs typeface="Century Gothic"/>
                <a:sym typeface="Century Gothic"/>
              </a:rPr>
              <a:t>Community Engagement:</a:t>
            </a:r>
            <a:endParaRPr/>
          </a:p>
          <a:p>
            <a:pPr indent="0" lvl="0" marL="0" marR="0" rtl="0" algn="r">
              <a:spcBef>
                <a:spcPts val="0"/>
              </a:spcBef>
              <a:spcAft>
                <a:spcPts val="0"/>
              </a:spcAft>
              <a:buClr>
                <a:schemeClr val="lt2"/>
              </a:buClr>
              <a:buSzPts val="3600"/>
              <a:buFont typeface="Century Gothic"/>
              <a:buNone/>
            </a:pPr>
            <a:r>
              <a:rPr b="0" i="0" lang="en-US" sz="3600">
                <a:solidFill>
                  <a:schemeClr val="lt2"/>
                </a:solidFill>
                <a:latin typeface="Century Gothic"/>
                <a:ea typeface="Century Gothic"/>
                <a:cs typeface="Century Gothic"/>
                <a:sym typeface="Century Gothic"/>
              </a:rPr>
              <a:t>Public</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32" name="Shape 732"/>
        <p:cNvGrpSpPr/>
        <p:nvPr/>
      </p:nvGrpSpPr>
      <p:grpSpPr>
        <a:xfrm>
          <a:off x="0" y="0"/>
          <a:ext cx="0" cy="0"/>
          <a:chOff x="0" y="0"/>
          <a:chExt cx="0" cy="0"/>
        </a:xfrm>
      </p:grpSpPr>
      <p:sp>
        <p:nvSpPr>
          <p:cNvPr id="733" name="Google Shape;733;p4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3"/>
          <p:cNvSpPr/>
          <p:nvPr/>
        </p:nvSpPr>
        <p:spPr>
          <a:xfrm>
            <a:off x="0" y="794"/>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735" name="Google Shape;735;p4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3600"/>
              <a:buFont typeface="Century Gothic"/>
              <a:buNone/>
            </a:pPr>
            <a:r>
              <a:rPr lang="en-US">
                <a:solidFill>
                  <a:srgbClr val="FFFFFF"/>
                </a:solidFill>
              </a:rPr>
              <a:t>Evidence-Based Education</a:t>
            </a:r>
            <a:endParaRPr/>
          </a:p>
        </p:txBody>
      </p:sp>
      <p:sp>
        <p:nvSpPr>
          <p:cNvPr id="736" name="Google Shape;736;p4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7" name="Google Shape;737;p43"/>
          <p:cNvGrpSpPr/>
          <p:nvPr/>
        </p:nvGrpSpPr>
        <p:grpSpPr>
          <a:xfrm>
            <a:off x="1288984" y="2670462"/>
            <a:ext cx="9621281" cy="2729957"/>
            <a:chOff x="2050" y="346362"/>
            <a:chExt cx="9621281" cy="2729957"/>
          </a:xfrm>
        </p:grpSpPr>
        <p:sp>
          <p:nvSpPr>
            <p:cNvPr id="738" name="Google Shape;738;p43"/>
            <p:cNvSpPr/>
            <p:nvPr/>
          </p:nvSpPr>
          <p:spPr>
            <a:xfrm>
              <a:off x="2050" y="346362"/>
              <a:ext cx="744187" cy="7441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3"/>
            <p:cNvSpPr/>
            <p:nvPr/>
          </p:nvSpPr>
          <p:spPr>
            <a:xfrm>
              <a:off x="2050" y="1207938"/>
              <a:ext cx="2126249" cy="15014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3"/>
            <p:cNvSpPr txBox="1"/>
            <p:nvPr/>
          </p:nvSpPr>
          <p:spPr>
            <a:xfrm>
              <a:off x="2050" y="1207938"/>
              <a:ext cx="2126249" cy="15014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Century Gothic"/>
                <a:buNone/>
              </a:pPr>
              <a:r>
                <a:rPr b="0" i="0" lang="en-US" sz="1600">
                  <a:solidFill>
                    <a:schemeClr val="lt1"/>
                  </a:solidFill>
                  <a:latin typeface="Century Gothic"/>
                  <a:ea typeface="Century Gothic"/>
                  <a:cs typeface="Century Gothic"/>
                  <a:sym typeface="Century Gothic"/>
                </a:rPr>
                <a:t>E-cigarette use may lead to uptake of cigarette smoking, but this is not confirmed </a:t>
              </a:r>
              <a:endParaRPr sz="1600">
                <a:solidFill>
                  <a:schemeClr val="lt1"/>
                </a:solidFill>
                <a:latin typeface="Century Gothic"/>
                <a:ea typeface="Century Gothic"/>
                <a:cs typeface="Century Gothic"/>
                <a:sym typeface="Century Gothic"/>
              </a:endParaRPr>
            </a:p>
          </p:txBody>
        </p:sp>
        <p:sp>
          <p:nvSpPr>
            <p:cNvPr id="741" name="Google Shape;741;p43"/>
            <p:cNvSpPr/>
            <p:nvPr/>
          </p:nvSpPr>
          <p:spPr>
            <a:xfrm>
              <a:off x="2050" y="2763964"/>
              <a:ext cx="2126249" cy="3123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3"/>
            <p:cNvSpPr/>
            <p:nvPr/>
          </p:nvSpPr>
          <p:spPr>
            <a:xfrm>
              <a:off x="2500394" y="346362"/>
              <a:ext cx="744187" cy="7441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3"/>
            <p:cNvSpPr/>
            <p:nvPr/>
          </p:nvSpPr>
          <p:spPr>
            <a:xfrm>
              <a:off x="2500394" y="1207938"/>
              <a:ext cx="2126249" cy="15014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3"/>
            <p:cNvSpPr txBox="1"/>
            <p:nvPr/>
          </p:nvSpPr>
          <p:spPr>
            <a:xfrm>
              <a:off x="2500394" y="1207938"/>
              <a:ext cx="2126249" cy="15014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Century Gothic"/>
                <a:buNone/>
              </a:pPr>
              <a:r>
                <a:rPr b="0" i="0" lang="en-US" sz="1600">
                  <a:solidFill>
                    <a:schemeClr val="lt1"/>
                  </a:solidFill>
                  <a:latin typeface="Century Gothic"/>
                  <a:ea typeface="Century Gothic"/>
                  <a:cs typeface="Century Gothic"/>
                  <a:sym typeface="Century Gothic"/>
                </a:rPr>
                <a:t>Social influences are important for tobacco, alcohol, and marijuana use, especially use by peers</a:t>
              </a:r>
              <a:endParaRPr sz="1600">
                <a:solidFill>
                  <a:schemeClr val="lt1"/>
                </a:solidFill>
                <a:latin typeface="Century Gothic"/>
                <a:ea typeface="Century Gothic"/>
                <a:cs typeface="Century Gothic"/>
                <a:sym typeface="Century Gothic"/>
              </a:endParaRPr>
            </a:p>
          </p:txBody>
        </p:sp>
        <p:sp>
          <p:nvSpPr>
            <p:cNvPr id="745" name="Google Shape;745;p43"/>
            <p:cNvSpPr/>
            <p:nvPr/>
          </p:nvSpPr>
          <p:spPr>
            <a:xfrm>
              <a:off x="2500394" y="2763964"/>
              <a:ext cx="2126249" cy="3123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3"/>
            <p:cNvSpPr/>
            <p:nvPr/>
          </p:nvSpPr>
          <p:spPr>
            <a:xfrm>
              <a:off x="4998738" y="346362"/>
              <a:ext cx="744187" cy="74418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3"/>
            <p:cNvSpPr/>
            <p:nvPr/>
          </p:nvSpPr>
          <p:spPr>
            <a:xfrm>
              <a:off x="4998738" y="1207938"/>
              <a:ext cx="2126249" cy="15014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3"/>
            <p:cNvSpPr txBox="1"/>
            <p:nvPr/>
          </p:nvSpPr>
          <p:spPr>
            <a:xfrm>
              <a:off x="4998738" y="1207938"/>
              <a:ext cx="2126249" cy="15014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Century Gothic"/>
                <a:buNone/>
              </a:pPr>
              <a:r>
                <a:rPr b="0" i="0" lang="en-US" sz="1600">
                  <a:solidFill>
                    <a:schemeClr val="lt1"/>
                  </a:solidFill>
                  <a:latin typeface="Century Gothic"/>
                  <a:ea typeface="Century Gothic"/>
                  <a:cs typeface="Century Gothic"/>
                  <a:sym typeface="Century Gothic"/>
                </a:rPr>
                <a:t>Students who use or have tried e-cigarettes perceive them differently</a:t>
              </a:r>
              <a:endParaRPr sz="1600">
                <a:solidFill>
                  <a:schemeClr val="lt1"/>
                </a:solidFill>
                <a:latin typeface="Century Gothic"/>
                <a:ea typeface="Century Gothic"/>
                <a:cs typeface="Century Gothic"/>
                <a:sym typeface="Century Gothic"/>
              </a:endParaRPr>
            </a:p>
          </p:txBody>
        </p:sp>
        <p:sp>
          <p:nvSpPr>
            <p:cNvPr id="749" name="Google Shape;749;p43"/>
            <p:cNvSpPr/>
            <p:nvPr/>
          </p:nvSpPr>
          <p:spPr>
            <a:xfrm>
              <a:off x="4998738" y="2763964"/>
              <a:ext cx="2126249" cy="3123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3"/>
            <p:cNvSpPr/>
            <p:nvPr/>
          </p:nvSpPr>
          <p:spPr>
            <a:xfrm>
              <a:off x="7497082" y="346362"/>
              <a:ext cx="744187" cy="744187"/>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3"/>
            <p:cNvSpPr/>
            <p:nvPr/>
          </p:nvSpPr>
          <p:spPr>
            <a:xfrm>
              <a:off x="7497082" y="1207938"/>
              <a:ext cx="2126249" cy="15014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3"/>
            <p:cNvSpPr txBox="1"/>
            <p:nvPr/>
          </p:nvSpPr>
          <p:spPr>
            <a:xfrm>
              <a:off x="7497082" y="1207938"/>
              <a:ext cx="2126249" cy="15014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Century Gothic"/>
                <a:buNone/>
              </a:pPr>
              <a:r>
                <a:rPr b="0" i="0" lang="en-US" sz="1600">
                  <a:solidFill>
                    <a:schemeClr val="lt1"/>
                  </a:solidFill>
                  <a:latin typeface="Century Gothic"/>
                  <a:ea typeface="Century Gothic"/>
                  <a:cs typeface="Century Gothic"/>
                  <a:sym typeface="Century Gothic"/>
                </a:rPr>
                <a:t>Information of tobacco and vaping cessation resources is crucial</a:t>
              </a:r>
              <a:endParaRPr sz="1600">
                <a:solidFill>
                  <a:schemeClr val="lt1"/>
                </a:solidFill>
                <a:latin typeface="Century Gothic"/>
                <a:ea typeface="Century Gothic"/>
                <a:cs typeface="Century Gothic"/>
                <a:sym typeface="Century Gothic"/>
              </a:endParaRPr>
            </a:p>
          </p:txBody>
        </p:sp>
        <p:sp>
          <p:nvSpPr>
            <p:cNvPr id="753" name="Google Shape;753;p43"/>
            <p:cNvSpPr/>
            <p:nvPr/>
          </p:nvSpPr>
          <p:spPr>
            <a:xfrm>
              <a:off x="7497082" y="2763964"/>
              <a:ext cx="2126249" cy="3123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4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Sources for Evidence-Based Education</a:t>
            </a:r>
            <a:endParaRPr/>
          </a:p>
        </p:txBody>
      </p:sp>
      <p:sp>
        <p:nvSpPr>
          <p:cNvPr id="759" name="Google Shape;759;p4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Information is available from the following reputable organizations:</a:t>
            </a:r>
            <a:endParaRPr/>
          </a:p>
        </p:txBody>
      </p:sp>
      <p:pic>
        <p:nvPicPr>
          <p:cNvPr descr="American Cancer Society - Wikipedia" id="760" name="Google Shape;760;p44"/>
          <p:cNvPicPr preferRelativeResize="0"/>
          <p:nvPr/>
        </p:nvPicPr>
        <p:blipFill rotWithShape="1">
          <a:blip r:embed="rId3">
            <a:alphaModFix/>
          </a:blip>
          <a:srcRect b="0" l="0" r="0" t="0"/>
          <a:stretch/>
        </p:blipFill>
        <p:spPr>
          <a:xfrm>
            <a:off x="4934464" y="3203469"/>
            <a:ext cx="2185632" cy="1311379"/>
          </a:xfrm>
          <a:prstGeom prst="rect">
            <a:avLst/>
          </a:prstGeom>
          <a:noFill/>
          <a:ln>
            <a:noFill/>
          </a:ln>
        </p:spPr>
      </p:pic>
      <p:pic>
        <p:nvPicPr>
          <p:cNvPr descr="American Heart Association - Wikipedia" id="761" name="Google Shape;761;p44"/>
          <p:cNvPicPr preferRelativeResize="0"/>
          <p:nvPr/>
        </p:nvPicPr>
        <p:blipFill rotWithShape="1">
          <a:blip r:embed="rId4">
            <a:alphaModFix/>
          </a:blip>
          <a:srcRect b="0" l="0" r="0" t="0"/>
          <a:stretch/>
        </p:blipFill>
        <p:spPr>
          <a:xfrm>
            <a:off x="571570" y="4872139"/>
            <a:ext cx="2762250" cy="1657350"/>
          </a:xfrm>
          <a:prstGeom prst="rect">
            <a:avLst/>
          </a:prstGeom>
          <a:noFill/>
          <a:ln>
            <a:noFill/>
          </a:ln>
        </p:spPr>
      </p:pic>
      <p:pic>
        <p:nvPicPr>
          <p:cNvPr descr="COVID-19 and the American Lung Association: Protection, Risks, and ..." id="762" name="Google Shape;762;p44"/>
          <p:cNvPicPr preferRelativeResize="0"/>
          <p:nvPr/>
        </p:nvPicPr>
        <p:blipFill rotWithShape="1">
          <a:blip r:embed="rId5">
            <a:alphaModFix/>
          </a:blip>
          <a:srcRect b="0" l="0" r="0" t="0"/>
          <a:stretch/>
        </p:blipFill>
        <p:spPr>
          <a:xfrm>
            <a:off x="7529672" y="3087634"/>
            <a:ext cx="2962275" cy="1543050"/>
          </a:xfrm>
          <a:prstGeom prst="rect">
            <a:avLst/>
          </a:prstGeom>
          <a:noFill/>
          <a:ln>
            <a:noFill/>
          </a:ln>
        </p:spPr>
      </p:pic>
      <p:pic>
        <p:nvPicPr>
          <p:cNvPr descr="MDHHS announces “warmline” to aid those with mental health needs ..." id="763" name="Google Shape;763;p44"/>
          <p:cNvPicPr preferRelativeResize="0"/>
          <p:nvPr/>
        </p:nvPicPr>
        <p:blipFill rotWithShape="1">
          <a:blip r:embed="rId6">
            <a:alphaModFix/>
          </a:blip>
          <a:srcRect b="0" l="0" r="0" t="0"/>
          <a:stretch/>
        </p:blipFill>
        <p:spPr>
          <a:xfrm>
            <a:off x="6737294" y="4514848"/>
            <a:ext cx="2143125" cy="2143125"/>
          </a:xfrm>
          <a:prstGeom prst="rect">
            <a:avLst/>
          </a:prstGeom>
          <a:noFill/>
          <a:ln>
            <a:noFill/>
          </a:ln>
        </p:spPr>
      </p:pic>
      <p:pic>
        <p:nvPicPr>
          <p:cNvPr descr="Campaign for Tobacco-Free Kids (@TobaccoFreeKids) | Twitter" id="764" name="Google Shape;764;p44"/>
          <p:cNvPicPr preferRelativeResize="0"/>
          <p:nvPr/>
        </p:nvPicPr>
        <p:blipFill rotWithShape="1">
          <a:blip r:embed="rId7">
            <a:alphaModFix/>
          </a:blip>
          <a:srcRect b="0" l="0" r="0" t="0"/>
          <a:stretch/>
        </p:blipFill>
        <p:spPr>
          <a:xfrm>
            <a:off x="3932836" y="4697538"/>
            <a:ext cx="1777746" cy="1777746"/>
          </a:xfrm>
          <a:prstGeom prst="rect">
            <a:avLst/>
          </a:prstGeom>
          <a:noFill/>
          <a:ln>
            <a:noFill/>
          </a:ln>
        </p:spPr>
      </p:pic>
      <p:pic>
        <p:nvPicPr>
          <p:cNvPr descr="CDC Year in Review: What's Next?" id="765" name="Google Shape;765;p44"/>
          <p:cNvPicPr preferRelativeResize="0"/>
          <p:nvPr/>
        </p:nvPicPr>
        <p:blipFill rotWithShape="1">
          <a:blip r:embed="rId8">
            <a:alphaModFix/>
          </a:blip>
          <a:srcRect b="0" l="0" r="0" t="0"/>
          <a:stretch/>
        </p:blipFill>
        <p:spPr>
          <a:xfrm>
            <a:off x="1403443" y="3105882"/>
            <a:ext cx="2283191" cy="1651854"/>
          </a:xfrm>
          <a:prstGeom prst="rect">
            <a:avLst/>
          </a:prstGeom>
          <a:noFill/>
          <a:ln>
            <a:noFill/>
          </a:ln>
        </p:spPr>
      </p:pic>
      <p:pic>
        <p:nvPicPr>
          <p:cNvPr descr="3 Myths About Mental Health and Quitting Smoking - #BHtheChange" id="766" name="Google Shape;766;p44"/>
          <p:cNvPicPr preferRelativeResize="0"/>
          <p:nvPr/>
        </p:nvPicPr>
        <p:blipFill rotWithShape="1">
          <a:blip r:embed="rId9">
            <a:alphaModFix/>
          </a:blip>
          <a:srcRect b="0" l="0" r="0" t="0"/>
          <a:stretch/>
        </p:blipFill>
        <p:spPr>
          <a:xfrm>
            <a:off x="9424770" y="4562473"/>
            <a:ext cx="2181225" cy="2095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4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Summary</a:t>
            </a:r>
            <a:endParaRPr/>
          </a:p>
        </p:txBody>
      </p:sp>
      <p:sp>
        <p:nvSpPr>
          <p:cNvPr id="772" name="Google Shape;772;p45"/>
          <p:cNvSpPr txBox="1"/>
          <p:nvPr>
            <p:ph idx="1" type="body"/>
          </p:nvPr>
        </p:nvSpPr>
        <p:spPr>
          <a:xfrm>
            <a:off x="1154953" y="2468032"/>
            <a:ext cx="9304279" cy="3707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Including e-cigarettes in smoke-free policies will:</a:t>
            </a:r>
            <a:endParaRPr/>
          </a:p>
          <a:p>
            <a:pPr indent="-285750" lvl="1" marL="742950" rtl="0" algn="l">
              <a:spcBef>
                <a:spcPts val="1000"/>
              </a:spcBef>
              <a:spcAft>
                <a:spcPts val="0"/>
              </a:spcAft>
              <a:buSzPts val="1440"/>
              <a:buChar char="►"/>
            </a:pPr>
            <a:r>
              <a:rPr lang="en-US" sz="1800"/>
              <a:t>Ensure safe, clean indoor air</a:t>
            </a:r>
            <a:endParaRPr/>
          </a:p>
          <a:p>
            <a:pPr indent="-285750" lvl="1" marL="742950" rtl="0" algn="l">
              <a:spcBef>
                <a:spcPts val="1000"/>
              </a:spcBef>
              <a:spcAft>
                <a:spcPts val="0"/>
              </a:spcAft>
              <a:buSzPts val="1440"/>
              <a:buChar char="►"/>
            </a:pPr>
            <a:r>
              <a:rPr lang="en-US" sz="1800"/>
              <a:t>Increase success of the existing policy</a:t>
            </a:r>
            <a:endParaRPr/>
          </a:p>
          <a:p>
            <a:pPr indent="-285750" lvl="1" marL="742950" rtl="0" algn="l">
              <a:spcBef>
                <a:spcPts val="1000"/>
              </a:spcBef>
              <a:spcAft>
                <a:spcPts val="0"/>
              </a:spcAft>
              <a:buSzPts val="1440"/>
              <a:buChar char="►"/>
            </a:pPr>
            <a:r>
              <a:rPr lang="en-US" sz="1800"/>
              <a:t>Create a comprehensive tobacco policy</a:t>
            </a:r>
            <a:endParaRPr/>
          </a:p>
          <a:p>
            <a:pPr indent="-342900" lvl="0" marL="342900" rtl="0" algn="l">
              <a:spcBef>
                <a:spcPts val="1000"/>
              </a:spcBef>
              <a:spcAft>
                <a:spcPts val="0"/>
              </a:spcAft>
              <a:buSzPts val="1600"/>
              <a:buChar char="►"/>
            </a:pPr>
            <a:r>
              <a:rPr lang="en-US" sz="2000"/>
              <a:t>Adapting to Tobacco 21 will:</a:t>
            </a:r>
            <a:endParaRPr/>
          </a:p>
          <a:p>
            <a:pPr indent="-285750" lvl="1" marL="742950" rtl="0" algn="l">
              <a:spcBef>
                <a:spcPts val="1000"/>
              </a:spcBef>
              <a:spcAft>
                <a:spcPts val="0"/>
              </a:spcAft>
              <a:buSzPts val="1440"/>
              <a:buChar char="►"/>
            </a:pPr>
            <a:r>
              <a:rPr lang="en-US" sz="1800"/>
              <a:t>Protect youth and future health</a:t>
            </a:r>
            <a:endParaRPr/>
          </a:p>
          <a:p>
            <a:pPr indent="-342900" lvl="0" marL="342900" rtl="0" algn="l">
              <a:spcBef>
                <a:spcPts val="1000"/>
              </a:spcBef>
              <a:spcAft>
                <a:spcPts val="0"/>
              </a:spcAft>
              <a:buSzPts val="1600"/>
              <a:buChar char="►"/>
            </a:pPr>
            <a:r>
              <a:rPr lang="en-US" sz="2000"/>
              <a:t>Improved enforcement and education will:</a:t>
            </a:r>
            <a:endParaRPr/>
          </a:p>
          <a:p>
            <a:pPr indent="-285750" lvl="1" marL="742950" rtl="0" algn="l">
              <a:spcBef>
                <a:spcPts val="1000"/>
              </a:spcBef>
              <a:spcAft>
                <a:spcPts val="0"/>
              </a:spcAft>
              <a:buSzPts val="1440"/>
              <a:buChar char="►"/>
            </a:pPr>
            <a:r>
              <a:rPr lang="en-US" sz="1800"/>
              <a:t>Increase compliance and success of the passed policy</a:t>
            </a:r>
            <a:endParaRPr/>
          </a:p>
          <a:p>
            <a:pPr indent="-241300" lvl="0" marL="342900" rtl="0" algn="l">
              <a:spcBef>
                <a:spcPts val="1000"/>
              </a:spcBef>
              <a:spcAft>
                <a:spcPts val="0"/>
              </a:spcAft>
              <a:buSzPts val="1600"/>
              <a:buNone/>
            </a:pPr>
            <a:r>
              <a:t/>
            </a:r>
            <a:endParaRPr sz="2000"/>
          </a:p>
          <a:p>
            <a:pPr indent="-241300" lvl="0" marL="342900" rtl="0" algn="l">
              <a:spcBef>
                <a:spcPts val="1000"/>
              </a:spcBef>
              <a:spcAft>
                <a:spcPts val="0"/>
              </a:spcAft>
              <a:buSzPts val="1600"/>
              <a:buNone/>
            </a:pPr>
            <a:r>
              <a:t/>
            </a: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6"/>
          <p:cNvSpPr txBox="1"/>
          <p:nvPr>
            <p:ph type="title"/>
          </p:nvPr>
        </p:nvSpPr>
        <p:spPr>
          <a:xfrm>
            <a:off x="1154954" y="1417320"/>
            <a:ext cx="9497806" cy="277586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lang="en-US" sz="3600"/>
              <a:t>This is an opportunity to work with our community to identify needs and a comprehensive approach to youth tobacco use</a:t>
            </a:r>
            <a:endParaRPr/>
          </a:p>
        </p:txBody>
      </p:sp>
      <p:sp>
        <p:nvSpPr>
          <p:cNvPr id="778" name="Google Shape;778;p46"/>
          <p:cNvSpPr txBox="1"/>
          <p:nvPr>
            <p:ph idx="1" type="body"/>
          </p:nvPr>
        </p:nvSpPr>
        <p:spPr>
          <a:xfrm>
            <a:off x="667512" y="4910328"/>
            <a:ext cx="10543032" cy="1600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20"/>
              <a:buNone/>
            </a:pPr>
            <a:r>
              <a:rPr lang="en-US" sz="2400">
                <a:latin typeface="Times New Roman"/>
                <a:ea typeface="Times New Roman"/>
                <a:cs typeface="Times New Roman"/>
                <a:sym typeface="Times New Roman"/>
              </a:rPr>
              <a:t>Support passage of a “Regulation to Prohibit the Sale of Tobacco Products to Individuals Under 21 Years of Age, and to Prohibit the Use of Tobacco Products in Smoke-Free Places” as a step toward better community health</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4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Local Policies and Opportunities</a:t>
            </a:r>
            <a:endParaRPr/>
          </a:p>
        </p:txBody>
      </p:sp>
      <p:sp>
        <p:nvSpPr>
          <p:cNvPr id="785" name="Google Shape;785;p47"/>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Current action:</a:t>
            </a:r>
            <a:endParaRPr/>
          </a:p>
          <a:p>
            <a:pPr indent="-285750" lvl="1" marL="742950" rtl="0" algn="l">
              <a:spcBef>
                <a:spcPts val="1000"/>
              </a:spcBef>
              <a:spcAft>
                <a:spcPts val="0"/>
              </a:spcAft>
              <a:buSzPts val="1280"/>
              <a:buChar char="►"/>
            </a:pPr>
            <a:r>
              <a:rPr lang="en-US"/>
              <a:t>Include e-cigarettes and other products</a:t>
            </a:r>
            <a:endParaRPr/>
          </a:p>
          <a:p>
            <a:pPr indent="-285750" lvl="1" marL="742950" rtl="0" algn="l">
              <a:spcBef>
                <a:spcPts val="1000"/>
              </a:spcBef>
              <a:spcAft>
                <a:spcPts val="0"/>
              </a:spcAft>
              <a:buSzPts val="1280"/>
              <a:buChar char="►"/>
            </a:pPr>
            <a:r>
              <a:rPr lang="en-US"/>
              <a:t>Adapt to Tobacco 21</a:t>
            </a:r>
            <a:endParaRPr/>
          </a:p>
          <a:p>
            <a:pPr indent="-228600" lvl="2" marL="1143000" rtl="0" algn="l">
              <a:spcBef>
                <a:spcPts val="1000"/>
              </a:spcBef>
              <a:spcAft>
                <a:spcPts val="0"/>
              </a:spcAft>
              <a:buSzPts val="1120"/>
              <a:buChar char="►"/>
            </a:pPr>
            <a:r>
              <a:rPr lang="en-US"/>
              <a:t>With accompanying enforcement and prevention changes</a:t>
            </a:r>
            <a:endParaRPr/>
          </a:p>
          <a:p>
            <a:pPr indent="-342900" lvl="0" marL="342900" rtl="0" algn="l">
              <a:spcBef>
                <a:spcPts val="1000"/>
              </a:spcBef>
              <a:spcAft>
                <a:spcPts val="0"/>
              </a:spcAft>
              <a:buSzPts val="1440"/>
              <a:buChar char="►"/>
            </a:pPr>
            <a:r>
              <a:rPr lang="en-US"/>
              <a:t>Further action:</a:t>
            </a:r>
            <a:endParaRPr/>
          </a:p>
          <a:p>
            <a:pPr indent="-285750" lvl="1" marL="742950" rtl="0" algn="l">
              <a:spcBef>
                <a:spcPts val="1000"/>
              </a:spcBef>
              <a:spcAft>
                <a:spcPts val="0"/>
              </a:spcAft>
              <a:buSzPts val="1280"/>
              <a:buChar char="►"/>
            </a:pPr>
            <a:r>
              <a:rPr lang="en-US"/>
              <a:t>Ordinances and  zoning as legislative/regulatory tools</a:t>
            </a:r>
            <a:endParaRPr/>
          </a:p>
          <a:p>
            <a:pPr indent="-285750" lvl="1" marL="742950" rtl="0" algn="l">
              <a:spcBef>
                <a:spcPts val="1000"/>
              </a:spcBef>
              <a:spcAft>
                <a:spcPts val="0"/>
              </a:spcAft>
              <a:buSzPts val="1280"/>
              <a:buChar char="►"/>
            </a:pPr>
            <a:r>
              <a:rPr lang="en-US"/>
              <a:t>Point-of-sale advertising, marketing restrictions</a:t>
            </a:r>
            <a:endParaRPr/>
          </a:p>
          <a:p>
            <a:pPr indent="-285750" lvl="1" marL="742950" rtl="0" algn="l">
              <a:spcBef>
                <a:spcPts val="1000"/>
              </a:spcBef>
              <a:spcAft>
                <a:spcPts val="0"/>
              </a:spcAft>
              <a:buSzPts val="1280"/>
              <a:buChar char="►"/>
            </a:pPr>
            <a:r>
              <a:rPr lang="en-US"/>
              <a:t>Zoning laws to not allow retailers within a certain distance of schools</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48"/>
          <p:cNvSpPr txBox="1"/>
          <p:nvPr>
            <p:ph type="title"/>
          </p:nvPr>
        </p:nvSpPr>
        <p:spPr>
          <a:xfrm>
            <a:off x="1720617" y="1574438"/>
            <a:ext cx="8825658" cy="338921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6600"/>
              <a:buFont typeface="Century Gothic"/>
              <a:buNone/>
            </a:pPr>
            <a:r>
              <a:rPr lang="en-US" sz="6600">
                <a:solidFill>
                  <a:srgbClr val="FFFFFF"/>
                </a:solidFill>
              </a:rPr>
              <a:t>Questions?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49"/>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Supplemental Materials</a:t>
            </a:r>
            <a:endParaRPr/>
          </a:p>
        </p:txBody>
      </p:sp>
      <p:sp>
        <p:nvSpPr>
          <p:cNvPr id="796" name="Google Shape;796;p49"/>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cap="non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The figure is a line graph showing the percentage of U.S. adults aged ≥18 years who were current cigarette smokers, overall and by sex during 1965–2017, based on data from the National Health Interview Survey." id="328" name="Google Shape;328;p5"/>
          <p:cNvPicPr preferRelativeResize="0"/>
          <p:nvPr/>
        </p:nvPicPr>
        <p:blipFill rotWithShape="1">
          <a:blip r:embed="rId3">
            <a:alphaModFix/>
          </a:blip>
          <a:srcRect b="0" l="0" r="0" t="0"/>
          <a:stretch/>
        </p:blipFill>
        <p:spPr>
          <a:xfrm>
            <a:off x="467965" y="385044"/>
            <a:ext cx="11256069" cy="6087912"/>
          </a:xfrm>
          <a:prstGeom prst="rect">
            <a:avLst/>
          </a:prstGeom>
          <a:noFill/>
          <a:ln>
            <a:noFill/>
          </a:ln>
        </p:spPr>
      </p:pic>
      <p:sp>
        <p:nvSpPr>
          <p:cNvPr id="329" name="Google Shape;329;p5"/>
          <p:cNvSpPr txBox="1"/>
          <p:nvPr/>
        </p:nvSpPr>
        <p:spPr>
          <a:xfrm>
            <a:off x="4003749" y="485152"/>
            <a:ext cx="4184500" cy="1205861"/>
          </a:xfrm>
          <a:prstGeom prst="rect">
            <a:avLst/>
          </a:prstGeom>
          <a:solidFill>
            <a:srgbClr val="D0EEF9"/>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3600"/>
              <a:buFont typeface="Century Gothic"/>
              <a:buNone/>
            </a:pPr>
            <a:r>
              <a:rPr b="0" i="0" lang="en-US" sz="3600" u="none" cap="none" strike="noStrike">
                <a:solidFill>
                  <a:schemeClr val="accent2"/>
                </a:solidFill>
                <a:latin typeface="Century Gothic"/>
                <a:ea typeface="Century Gothic"/>
                <a:cs typeface="Century Gothic"/>
                <a:sym typeface="Century Gothic"/>
              </a:rPr>
              <a:t>Overall, Tobacco use is Decreasing</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5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SFELP Can Help!</a:t>
            </a:r>
            <a:endParaRPr/>
          </a:p>
        </p:txBody>
      </p:sp>
      <p:sp>
        <p:nvSpPr>
          <p:cNvPr id="802" name="Google Shape;802;p50"/>
          <p:cNvSpPr txBox="1"/>
          <p:nvPr>
            <p:ph idx="1" type="body"/>
          </p:nvPr>
        </p:nvSpPr>
        <p:spPr>
          <a:xfrm>
            <a:off x="818712" y="2365506"/>
            <a:ext cx="10554574" cy="363651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US" sz="2800"/>
              <a:t>SFELP has created:</a:t>
            </a:r>
            <a:endParaRPr/>
          </a:p>
          <a:p>
            <a:pPr indent="-285750" lvl="1" marL="742950" rtl="0" algn="l">
              <a:spcBef>
                <a:spcPts val="1000"/>
              </a:spcBef>
              <a:spcAft>
                <a:spcPts val="0"/>
              </a:spcAft>
              <a:buSzPts val="1920"/>
              <a:buChar char="►"/>
            </a:pPr>
            <a:r>
              <a:rPr lang="en-US" sz="2400"/>
              <a:t> A </a:t>
            </a:r>
            <a:r>
              <a:rPr lang="en-US" sz="2400" u="sng">
                <a:solidFill>
                  <a:schemeClr val="accent2"/>
                </a:solidFill>
                <a:hlinkClick r:id="rId3">
                  <a:extLst>
                    <a:ext uri="{A12FA001-AC4F-418D-AE19-62706E023703}">
                      <ahyp:hlinkClr val="tx"/>
                    </a:ext>
                  </a:extLst>
                </a:hlinkClick>
              </a:rPr>
              <a:t>model policy</a:t>
            </a:r>
            <a:endParaRPr sz="2400">
              <a:solidFill>
                <a:schemeClr val="accent2"/>
              </a:solidFill>
            </a:endParaRPr>
          </a:p>
          <a:p>
            <a:pPr indent="-285750" lvl="1" marL="742950" rtl="0" algn="l">
              <a:spcBef>
                <a:spcPts val="1000"/>
              </a:spcBef>
              <a:spcAft>
                <a:spcPts val="0"/>
              </a:spcAft>
              <a:buSzPts val="1920"/>
              <a:buChar char="►"/>
            </a:pPr>
            <a:r>
              <a:rPr lang="en-US" sz="2400"/>
              <a:t>Educational materials (decision makers and community)</a:t>
            </a:r>
            <a:endParaRPr sz="2800"/>
          </a:p>
          <a:p>
            <a:pPr indent="-342900" lvl="0" marL="342900" rtl="0" algn="l">
              <a:spcBef>
                <a:spcPts val="1000"/>
              </a:spcBef>
              <a:spcAft>
                <a:spcPts val="0"/>
              </a:spcAft>
              <a:buSzPts val="2240"/>
              <a:buChar char="►"/>
            </a:pPr>
            <a:r>
              <a:rPr lang="en-US" sz="2800"/>
              <a:t>Reach out for help:</a:t>
            </a:r>
            <a:endParaRPr/>
          </a:p>
          <a:p>
            <a:pPr indent="-285750" lvl="1" marL="742950" rtl="0" algn="l">
              <a:spcBef>
                <a:spcPts val="1000"/>
              </a:spcBef>
              <a:spcAft>
                <a:spcPts val="0"/>
              </a:spcAft>
              <a:buSzPts val="1920"/>
              <a:buChar char="►"/>
            </a:pPr>
            <a:r>
              <a:rPr lang="en-US" sz="2400"/>
              <a:t>Finding resources</a:t>
            </a:r>
            <a:endParaRPr/>
          </a:p>
          <a:p>
            <a:pPr indent="-285750" lvl="1" marL="742950" rtl="0" algn="l">
              <a:spcBef>
                <a:spcPts val="1000"/>
              </a:spcBef>
              <a:spcAft>
                <a:spcPts val="0"/>
              </a:spcAft>
              <a:buSzPts val="1920"/>
              <a:buChar char="►"/>
            </a:pPr>
            <a:r>
              <a:rPr lang="en-US" sz="2400"/>
              <a:t>Reviewing policy</a:t>
            </a:r>
            <a:endParaRPr/>
          </a:p>
          <a:p>
            <a:pPr indent="-285750" lvl="1" marL="742950" rtl="0" algn="l">
              <a:spcBef>
                <a:spcPts val="1000"/>
              </a:spcBef>
              <a:spcAft>
                <a:spcPts val="0"/>
              </a:spcAft>
              <a:buSzPts val="1920"/>
              <a:buChar char="►"/>
            </a:pPr>
            <a:r>
              <a:rPr lang="en-US" sz="2400"/>
              <a:t>Creating written materials (one pager, testimony)</a:t>
            </a:r>
            <a:endParaRPr/>
          </a:p>
          <a:p>
            <a:pPr indent="-194309" lvl="1" marL="742950" rtl="0" algn="l">
              <a:spcBef>
                <a:spcPts val="1000"/>
              </a:spcBef>
              <a:spcAft>
                <a:spcPts val="0"/>
              </a:spcAft>
              <a:buSzPts val="1440"/>
              <a:buNone/>
            </a:pPr>
            <a:r>
              <a:t/>
            </a: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5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Enforcement &amp; Compliance: Federal</a:t>
            </a:r>
            <a:endParaRPr/>
          </a:p>
        </p:txBody>
      </p:sp>
      <p:sp>
        <p:nvSpPr>
          <p:cNvPr id="809" name="Google Shape;809;p51"/>
          <p:cNvSpPr txBox="1"/>
          <p:nvPr>
            <p:ph idx="1" type="body"/>
          </p:nvPr>
        </p:nvSpPr>
        <p:spPr>
          <a:xfrm>
            <a:off x="1154955" y="2603499"/>
            <a:ext cx="8761412" cy="368456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Federal requirements for MI to conduct compliance checks: </a:t>
            </a:r>
            <a:endParaRPr/>
          </a:p>
          <a:p>
            <a:pPr indent="-285750" lvl="1" marL="742950" rtl="0" algn="l">
              <a:spcBef>
                <a:spcPts val="1000"/>
              </a:spcBef>
              <a:spcAft>
                <a:spcPts val="0"/>
              </a:spcAft>
              <a:buSzPts val="1280"/>
              <a:buChar char="►"/>
            </a:pPr>
            <a:r>
              <a:rPr lang="en-US"/>
              <a:t>As contractor for the FDA under the Tobacco Control Act of 2009</a:t>
            </a:r>
            <a:endParaRPr/>
          </a:p>
          <a:p>
            <a:pPr indent="-285750" lvl="1" marL="742950" rtl="0" algn="l">
              <a:spcBef>
                <a:spcPts val="1000"/>
              </a:spcBef>
              <a:spcAft>
                <a:spcPts val="0"/>
              </a:spcAft>
              <a:buSzPts val="1280"/>
              <a:buChar char="►"/>
            </a:pPr>
            <a:r>
              <a:rPr lang="en-US"/>
              <a:t>To SAMHSA in exchange for block grant funding (Synar program)</a:t>
            </a:r>
            <a:endParaRPr/>
          </a:p>
          <a:p>
            <a:pPr indent="-285750" lvl="1" marL="742950" rtl="0" algn="l">
              <a:spcBef>
                <a:spcPts val="1000"/>
              </a:spcBef>
              <a:spcAft>
                <a:spcPts val="0"/>
              </a:spcAft>
              <a:buSzPts val="1280"/>
              <a:buChar char="►"/>
            </a:pPr>
            <a:r>
              <a:rPr lang="en-US"/>
              <a:t>Oversight by State department working with PIHPs using a Master Retailer List (every 3 years this list is checked to ensure all retailers are covered)</a:t>
            </a:r>
            <a:endParaRPr/>
          </a:p>
          <a:p>
            <a:pPr indent="-342900" lvl="0" marL="342900" rtl="0" algn="l">
              <a:spcBef>
                <a:spcPts val="1000"/>
              </a:spcBef>
              <a:spcAft>
                <a:spcPts val="0"/>
              </a:spcAft>
              <a:buSzPts val="1440"/>
              <a:buChar char="►"/>
            </a:pPr>
            <a:r>
              <a:rPr lang="en-US"/>
              <a:t>Differences:</a:t>
            </a:r>
            <a:endParaRPr/>
          </a:p>
          <a:p>
            <a:pPr indent="-285750" lvl="1" marL="742950" rtl="0" algn="l">
              <a:spcBef>
                <a:spcPts val="1000"/>
              </a:spcBef>
              <a:spcAft>
                <a:spcPts val="0"/>
              </a:spcAft>
              <a:buSzPts val="1280"/>
              <a:buChar char="►"/>
            </a:pPr>
            <a:r>
              <a:rPr lang="en-US"/>
              <a:t>FDA checks cover e-cigarettes and some novel products while Synar (which was enacted nearly 30 years ago) does not necessarily (some states do cover these products)</a:t>
            </a:r>
            <a:endParaRPr/>
          </a:p>
          <a:p>
            <a:pPr indent="-285750" lvl="1" marL="742950" rtl="0" algn="l">
              <a:spcBef>
                <a:spcPts val="1000"/>
              </a:spcBef>
              <a:spcAft>
                <a:spcPts val="0"/>
              </a:spcAft>
              <a:buSzPts val="1280"/>
              <a:buChar char="►"/>
            </a:pPr>
            <a:r>
              <a:rPr lang="en-US"/>
              <a:t>FDA-issued penalties are focused on premises, not clerks</a:t>
            </a:r>
            <a:endParaRPr/>
          </a:p>
          <a:p>
            <a:pPr indent="-285750" lvl="1" marL="742950" rtl="0" algn="l">
              <a:spcBef>
                <a:spcPts val="1000"/>
              </a:spcBef>
              <a:spcAft>
                <a:spcPts val="0"/>
              </a:spcAft>
              <a:buSzPts val="1280"/>
              <a:buChar char="►"/>
            </a:pPr>
            <a:r>
              <a:rPr lang="en-US"/>
              <a:t>Synar requires statistical sampling of retailers, FDA does not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5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Other Parts of the Model Policy</a:t>
            </a:r>
            <a:endParaRPr/>
          </a:p>
        </p:txBody>
      </p:sp>
      <p:sp>
        <p:nvSpPr>
          <p:cNvPr id="816" name="Google Shape;816;p52"/>
          <p:cNvSpPr txBox="1"/>
          <p:nvPr>
            <p:ph idx="1" type="body"/>
          </p:nvPr>
        </p:nvSpPr>
        <p:spPr>
          <a:xfrm>
            <a:off x="1154953" y="2540870"/>
            <a:ext cx="9266700" cy="3809826"/>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In addition to raising the minimum age the proposed policy also specifies:</a:t>
            </a:r>
            <a:endParaRPr/>
          </a:p>
          <a:p>
            <a:pPr indent="-285750" lvl="1" marL="742950" rtl="0" algn="l">
              <a:spcBef>
                <a:spcPts val="1000"/>
              </a:spcBef>
              <a:spcAft>
                <a:spcPts val="0"/>
              </a:spcAft>
              <a:buSzPts val="1280"/>
              <a:buChar char="►"/>
            </a:pPr>
            <a:r>
              <a:rPr lang="en-US"/>
              <a:t>Signage requirements</a:t>
            </a:r>
            <a:endParaRPr/>
          </a:p>
          <a:p>
            <a:pPr indent="-228600" lvl="2" marL="1143000" rtl="0" algn="l">
              <a:spcBef>
                <a:spcPts val="1000"/>
              </a:spcBef>
              <a:spcAft>
                <a:spcPts val="0"/>
              </a:spcAft>
              <a:buSzPts val="1120"/>
              <a:buChar char="►"/>
            </a:pPr>
            <a:r>
              <a:rPr lang="en-US"/>
              <a:t>Near point of sale a sign must be posted stating “NO PERSON UNDER THE AGE OF 21 MAY BE SOLD TOBACCO PRODUCTS, INCLUDING VAPOR PRODUCTS.” </a:t>
            </a:r>
            <a:endParaRPr/>
          </a:p>
          <a:p>
            <a:pPr indent="-228600" lvl="2" marL="1143000" rtl="0" algn="l">
              <a:spcBef>
                <a:spcPts val="1000"/>
              </a:spcBef>
              <a:spcAft>
                <a:spcPts val="0"/>
              </a:spcAft>
              <a:buSzPts val="1120"/>
              <a:buChar char="►"/>
            </a:pPr>
            <a:r>
              <a:rPr lang="en-US"/>
              <a:t>[name] County shall provide this notice to ensure consistency across retailers as well as compliance</a:t>
            </a:r>
            <a:endParaRPr/>
          </a:p>
          <a:p>
            <a:pPr indent="-285750" lvl="1" marL="742950" rtl="0" algn="l">
              <a:spcBef>
                <a:spcPts val="1000"/>
              </a:spcBef>
              <a:spcAft>
                <a:spcPts val="0"/>
              </a:spcAft>
              <a:buSzPts val="1280"/>
              <a:buChar char="►"/>
            </a:pPr>
            <a:r>
              <a:rPr lang="en-US"/>
              <a:t>Identification requirements</a:t>
            </a:r>
            <a:endParaRPr/>
          </a:p>
          <a:p>
            <a:pPr indent="-228600" lvl="2" marL="1143000" rtl="0" algn="l">
              <a:spcBef>
                <a:spcPts val="1000"/>
              </a:spcBef>
              <a:spcAft>
                <a:spcPts val="0"/>
              </a:spcAft>
              <a:buSzPts val="1120"/>
              <a:buChar char="►"/>
            </a:pPr>
            <a:r>
              <a:rPr lang="en-US"/>
              <a:t>Anyone appearing 30 years or younger must show ID</a:t>
            </a:r>
            <a:endParaRPr/>
          </a:p>
          <a:p>
            <a:pPr indent="-228600" lvl="2" marL="1143000" rtl="0" algn="l">
              <a:spcBef>
                <a:spcPts val="1000"/>
              </a:spcBef>
              <a:spcAft>
                <a:spcPts val="0"/>
              </a:spcAft>
              <a:buSzPts val="1120"/>
              <a:buChar char="►"/>
            </a:pPr>
            <a:r>
              <a:rPr lang="en-US"/>
              <a:t>Internet sales must be picked up at a tobacco retailer so age can be confirmed</a:t>
            </a:r>
            <a:endParaRPr/>
          </a:p>
          <a:p>
            <a:pPr indent="-342900" lvl="0" marL="342900" rtl="0" algn="l">
              <a:spcBef>
                <a:spcPts val="1000"/>
              </a:spcBef>
              <a:spcAft>
                <a:spcPts val="0"/>
              </a:spcAft>
              <a:buSzPts val="1440"/>
              <a:buChar char="►"/>
            </a:pPr>
            <a:r>
              <a:rPr lang="en-US"/>
              <a:t>Policy includes provisions which prohibit:</a:t>
            </a:r>
            <a:endParaRPr/>
          </a:p>
          <a:p>
            <a:pPr indent="-285750" lvl="1" marL="742950" rtl="0" algn="l">
              <a:spcBef>
                <a:spcPts val="1000"/>
              </a:spcBef>
              <a:spcAft>
                <a:spcPts val="0"/>
              </a:spcAft>
              <a:buSzPts val="1280"/>
              <a:buChar char="►"/>
            </a:pPr>
            <a:r>
              <a:rPr lang="en-US"/>
              <a:t>Vending machines</a:t>
            </a:r>
            <a:endParaRPr/>
          </a:p>
          <a:p>
            <a:pPr indent="-285750" lvl="1" marL="742950" rtl="0" algn="l">
              <a:spcBef>
                <a:spcPts val="1000"/>
              </a:spcBef>
              <a:spcAft>
                <a:spcPts val="0"/>
              </a:spcAft>
              <a:buSzPts val="1280"/>
              <a:buChar char="►"/>
            </a:pPr>
            <a:r>
              <a:rPr lang="en-US"/>
              <a:t>Distribution of tobacco products at no or minimal cost for promotion purposes</a:t>
            </a:r>
            <a:endParaRPr/>
          </a:p>
          <a:p>
            <a:pPr indent="-204469" lvl="1" marL="742950" rtl="0" algn="l">
              <a:spcBef>
                <a:spcPts val="1000"/>
              </a:spcBef>
              <a:spcAft>
                <a:spcPts val="0"/>
              </a:spcAft>
              <a:buSzPts val="128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6"/>
          <p:cNvSpPr txBox="1"/>
          <p:nvPr>
            <p:ph type="title"/>
          </p:nvPr>
        </p:nvSpPr>
        <p:spPr>
          <a:xfrm>
            <a:off x="1261871" y="365760"/>
            <a:ext cx="10315583" cy="13255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rPr lang="en-US"/>
              <a:t>NYTS (National Youth Tobacco Survey) Prevalence (% of HS)</a:t>
            </a:r>
            <a:endParaRPr/>
          </a:p>
        </p:txBody>
      </p:sp>
      <p:graphicFrame>
        <p:nvGraphicFramePr>
          <p:cNvPr id="336" name="Google Shape;336;p6"/>
          <p:cNvGraphicFramePr/>
          <p:nvPr/>
        </p:nvGraphicFramePr>
        <p:xfrm>
          <a:off x="1262063" y="2013055"/>
          <a:ext cx="10315392" cy="4201478"/>
        </p:xfrm>
        <a:graphic>
          <a:graphicData uri="http://schemas.openxmlformats.org/drawingml/2006/chart">
            <c:chart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 MiPHY (Michigan Profile for Healthy Youth)</a:t>
            </a:r>
            <a:endParaRPr/>
          </a:p>
        </p:txBody>
      </p:sp>
      <p:sp>
        <p:nvSpPr>
          <p:cNvPr id="343" name="Google Shape;343;p7"/>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t>Voluntary survey completed by 7, 9, and 11th grade students in Michigan</a:t>
            </a:r>
            <a:endParaRPr/>
          </a:p>
          <a:p>
            <a:pPr indent="-342900" lvl="0" marL="342900" rtl="0" algn="l">
              <a:spcBef>
                <a:spcPts val="1000"/>
              </a:spcBef>
              <a:spcAft>
                <a:spcPts val="0"/>
              </a:spcAft>
              <a:buSzPts val="1920"/>
              <a:buChar char="►"/>
            </a:pPr>
            <a:r>
              <a:rPr lang="en-US" sz="2400"/>
              <a:t>Database: </a:t>
            </a:r>
            <a:r>
              <a:rPr lang="en-US" sz="2400" u="sng">
                <a:solidFill>
                  <a:schemeClr val="hlink"/>
                </a:solidFill>
                <a:hlinkClick r:id="rId3"/>
              </a:rPr>
              <a:t>https://mdoe.state.mi.us/schoolhealthsurveys/ExternalReports/CountyReportGeneration.aspx</a:t>
            </a:r>
            <a:endParaRPr sz="2400"/>
          </a:p>
        </p:txBody>
      </p:sp>
      <p:pic>
        <p:nvPicPr>
          <p:cNvPr id="344" name="Google Shape;344;p7"/>
          <p:cNvPicPr preferRelativeResize="0"/>
          <p:nvPr/>
        </p:nvPicPr>
        <p:blipFill rotWithShape="1">
          <a:blip r:embed="rId4">
            <a:alphaModFix/>
          </a:blip>
          <a:srcRect b="79313" l="63266" r="19149" t="12640"/>
          <a:stretch/>
        </p:blipFill>
        <p:spPr>
          <a:xfrm>
            <a:off x="3206548" y="4686574"/>
            <a:ext cx="5803287" cy="14935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8"/>
          <p:cNvSpPr txBox="1"/>
          <p:nvPr>
            <p:ph type="title"/>
          </p:nvPr>
        </p:nvSpPr>
        <p:spPr>
          <a:xfrm>
            <a:off x="1261872" y="365759"/>
            <a:ext cx="9692640" cy="175992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sz="3600"/>
              <a:t>Percentage of [COUNTY] students who used an electronic vapor product during the past 30 days</a:t>
            </a:r>
            <a:endParaRPr/>
          </a:p>
        </p:txBody>
      </p:sp>
      <p:pic>
        <p:nvPicPr>
          <p:cNvPr id="351" name="Google Shape;351;p8"/>
          <p:cNvPicPr preferRelativeResize="0"/>
          <p:nvPr/>
        </p:nvPicPr>
        <p:blipFill rotWithShape="1">
          <a:blip r:embed="rId3">
            <a:alphaModFix/>
          </a:blip>
          <a:srcRect b="50757" l="7110" r="43993" t="38615"/>
          <a:stretch/>
        </p:blipFill>
        <p:spPr>
          <a:xfrm>
            <a:off x="1035688" y="2233066"/>
            <a:ext cx="10120624" cy="1237370"/>
          </a:xfrm>
          <a:prstGeom prst="rect">
            <a:avLst/>
          </a:prstGeom>
          <a:noFill/>
          <a:ln>
            <a:noFill/>
          </a:ln>
        </p:spPr>
      </p:pic>
      <p:pic>
        <p:nvPicPr>
          <p:cNvPr id="352" name="Google Shape;352;p8"/>
          <p:cNvPicPr preferRelativeResize="0"/>
          <p:nvPr/>
        </p:nvPicPr>
        <p:blipFill rotWithShape="1">
          <a:blip r:embed="rId4">
            <a:alphaModFix/>
          </a:blip>
          <a:srcRect b="45281" l="56104" r="15745" t="38615"/>
          <a:stretch/>
        </p:blipFill>
        <p:spPr>
          <a:xfrm>
            <a:off x="3121553" y="4386102"/>
            <a:ext cx="5973277" cy="1922199"/>
          </a:xfrm>
          <a:prstGeom prst="rect">
            <a:avLst/>
          </a:prstGeom>
          <a:noFill/>
          <a:ln>
            <a:noFill/>
          </a:ln>
        </p:spPr>
      </p:pic>
      <p:sp>
        <p:nvSpPr>
          <p:cNvPr id="353" name="Google Shape;353;p8"/>
          <p:cNvSpPr txBox="1"/>
          <p:nvPr/>
        </p:nvSpPr>
        <p:spPr>
          <a:xfrm>
            <a:off x="1065121" y="3536383"/>
            <a:ext cx="9692640" cy="78377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entury Gothic"/>
              <a:buNone/>
            </a:pPr>
            <a:r>
              <a:rPr b="0" i="0" lang="en-US" sz="3600" u="none" cap="none" strike="noStrike">
                <a:solidFill>
                  <a:schemeClr val="dk1"/>
                </a:solidFill>
                <a:latin typeface="Century Gothic"/>
                <a:ea typeface="Century Gothic"/>
                <a:cs typeface="Century Gothic"/>
                <a:sym typeface="Century Gothic"/>
              </a:rPr>
              <a:t>Compared to other Counties in Michigan: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2800"/>
              <a:buFont typeface="Century Gothic"/>
              <a:buNone/>
            </a:pPr>
            <a:r>
              <a:rPr lang="en-US" sz="2800"/>
              <a:t>Among students who used electronic vapor products in past 30 days, the percentage who usually…</a:t>
            </a:r>
            <a:endParaRPr/>
          </a:p>
        </p:txBody>
      </p:sp>
      <p:pic>
        <p:nvPicPr>
          <p:cNvPr id="360" name="Google Shape;360;p9"/>
          <p:cNvPicPr preferRelativeResize="0"/>
          <p:nvPr/>
        </p:nvPicPr>
        <p:blipFill rotWithShape="1">
          <a:blip r:embed="rId3">
            <a:alphaModFix/>
          </a:blip>
          <a:srcRect b="22945" l="14220" r="23442" t="41384"/>
          <a:stretch/>
        </p:blipFill>
        <p:spPr>
          <a:xfrm>
            <a:off x="0" y="1935566"/>
            <a:ext cx="12192000" cy="392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2020-08-10T20:30:21Z</dcterms:created>
  <dc:creator>Karalyn Kiessling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iteId">
    <vt:lpwstr>d5fb7087-3777-42ad-966a-892ef47225d1</vt:lpwstr>
  </property>
  <property fmtid="{D5CDD505-2E9C-101B-9397-08002B2CF9AE}" pid="4" name="MSIP_Label_3a2fed65-62e7-46ea-af74-187e0c17143a_Owner">
    <vt:lpwstr>LyonE@michigan.gov</vt:lpwstr>
  </property>
  <property fmtid="{D5CDD505-2E9C-101B-9397-08002B2CF9AE}" pid="5" name="MSIP_Label_3a2fed65-62e7-46ea-af74-187e0c17143a_SetDate">
    <vt:lpwstr>2020-09-09T15:22:42.8921505Z</vt:lpwstr>
  </property>
  <property fmtid="{D5CDD505-2E9C-101B-9397-08002B2CF9AE}" pid="6" name="MSIP_Label_3a2fed65-62e7-46ea-af74-187e0c17143a_Name">
    <vt:lpwstr>Internal Data (Standard State Data)</vt:lpwstr>
  </property>
  <property fmtid="{D5CDD505-2E9C-101B-9397-08002B2CF9AE}" pid="7" name="MSIP_Label_3a2fed65-62e7-46ea-af74-187e0c17143a_Application">
    <vt:lpwstr>Microsoft Azure Information Protection</vt:lpwstr>
  </property>
  <property fmtid="{D5CDD505-2E9C-101B-9397-08002B2CF9AE}" pid="8" name="MSIP_Label_3a2fed65-62e7-46ea-af74-187e0c17143a_ActionId">
    <vt:lpwstr>474f9a9c-42ac-4fee-a218-4aed2f5ffaf7</vt:lpwstr>
  </property>
  <property fmtid="{D5CDD505-2E9C-101B-9397-08002B2CF9AE}" pid="9" name="MSIP_Label_3a2fed65-62e7-46ea-af74-187e0c17143a_Extended_MSFT_Method">
    <vt:lpwstr>Manual</vt:lpwstr>
  </property>
  <property fmtid="{D5CDD505-2E9C-101B-9397-08002B2CF9AE}" pid="10" name="Sensitivity">
    <vt:lpwstr>Internal Data (Standard State Data)</vt:lpwstr>
  </property>
</Properties>
</file>